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128" r:id="rId1"/>
  </p:sldMasterIdLst>
  <p:notesMasterIdLst>
    <p:notesMasterId r:id="rId7"/>
  </p:notesMasterIdLst>
  <p:sldIdLst>
    <p:sldId id="327" r:id="rId2"/>
    <p:sldId id="314" r:id="rId3"/>
    <p:sldId id="324" r:id="rId4"/>
    <p:sldId id="326" r:id="rId5"/>
    <p:sldId id="279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0000"/>
    <a:srgbClr val="FF6600"/>
    <a:srgbClr val="FF3399"/>
    <a:srgbClr val="009900"/>
    <a:srgbClr val="99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234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96A20E-EAE4-4589-BAFA-500BDE992101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0D8AD8B-DAF1-4ACF-AFCE-E0FCA091AD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49037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DQ-also</a:t>
            </a:r>
            <a:r>
              <a:rPr lang="en-US" baseline="0" dirty="0" smtClean="0"/>
              <a:t> serves as the conceptual enduring understanding that you hope your learners will be able to answer at the end of the project.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D8AD8B-DAF1-4ACF-AFCE-E0FCA091AD49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66617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DQ-also</a:t>
            </a:r>
            <a:r>
              <a:rPr lang="en-US" baseline="0" dirty="0" smtClean="0"/>
              <a:t> serves as the conceptual enduring understanding that you hope your learners will be able to answer at the end of the project.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0D8AD8B-DAF1-4ACF-AFCE-E0FCA091AD49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6661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3B6E4E58-3F64-4B15-A3D1-0E7DCE95ACD3}" type="datetimeFigureOut">
              <a:rPr lang="en-US" smtClean="0"/>
              <a:t>5/20/2014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B7636E3D-7E52-4222-A5C8-9C44C2FE256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29" r:id="rId1"/>
    <p:sldLayoutId id="2147484130" r:id="rId2"/>
    <p:sldLayoutId id="2147484131" r:id="rId3"/>
    <p:sldLayoutId id="2147484132" r:id="rId4"/>
    <p:sldLayoutId id="2147484133" r:id="rId5"/>
    <p:sldLayoutId id="2147484134" r:id="rId6"/>
    <p:sldLayoutId id="2147484135" r:id="rId7"/>
    <p:sldLayoutId id="2147484136" r:id="rId8"/>
    <p:sldLayoutId id="2147484137" r:id="rId9"/>
    <p:sldLayoutId id="2147484138" r:id="rId10"/>
    <p:sldLayoutId id="2147484139" r:id="rId11"/>
  </p:sldLayoutIdLst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principalpblcadre.wikispaces.com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mailto:Jfaust@coppellisd.com" TargetMode="External"/><Relationship Id="rId2" Type="http://schemas.openxmlformats.org/officeDocument/2006/relationships/hyperlink" Target="mailto:kcarter@coppellisd.com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mailto:jschleter@coppellisd.com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1066800"/>
            <a:ext cx="9144000" cy="3886200"/>
          </a:xfrm>
        </p:spPr>
        <p:txBody>
          <a:bodyPr>
            <a:normAutofit/>
          </a:bodyPr>
          <a:lstStyle/>
          <a:p>
            <a:pPr algn="ctr"/>
            <a:r>
              <a:rPr lang="en-US" sz="4000" dirty="0" smtClean="0">
                <a:latin typeface="Rockwell Condensed" pitchFamily="18" charset="0"/>
                <a:cs typeface="Sakkal Majalla" pitchFamily="2" charset="-78"/>
              </a:rPr>
              <a:t/>
            </a:r>
            <a:br>
              <a:rPr lang="en-US" sz="4000" dirty="0" smtClean="0">
                <a:latin typeface="Rockwell Condensed" pitchFamily="18" charset="0"/>
                <a:cs typeface="Sakkal Majalla" pitchFamily="2" charset="-78"/>
              </a:rPr>
            </a:br>
            <a:r>
              <a:rPr lang="en-US" sz="4000" dirty="0" smtClean="0">
                <a:latin typeface="Rockwell Condensed" pitchFamily="18" charset="0"/>
                <a:cs typeface="Sakkal Majalla" pitchFamily="2" charset="-78"/>
              </a:rPr>
              <a:t>NORTH TEXAS AREA </a:t>
            </a:r>
            <a:br>
              <a:rPr lang="en-US" sz="4000" dirty="0" smtClean="0">
                <a:latin typeface="Rockwell Condensed" pitchFamily="18" charset="0"/>
                <a:cs typeface="Sakkal Majalla" pitchFamily="2" charset="-78"/>
              </a:rPr>
            </a:br>
            <a:r>
              <a:rPr lang="en-US" sz="4800" dirty="0" smtClean="0">
                <a:latin typeface="Rockwell Condensed" pitchFamily="18" charset="0"/>
                <a:cs typeface="Sakkal Majalla" pitchFamily="2" charset="-78"/>
              </a:rPr>
              <a:t>ELEMENTARY PRINCIPALS </a:t>
            </a:r>
            <a:r>
              <a:rPr lang="en-US" sz="5400" dirty="0" smtClean="0">
                <a:latin typeface="Rockwell Condensed" pitchFamily="18" charset="0"/>
                <a:cs typeface="Sakkal Majalla" pitchFamily="2" charset="-78"/>
              </a:rPr>
              <a:t/>
            </a:r>
            <a:br>
              <a:rPr lang="en-US" sz="5400" dirty="0" smtClean="0">
                <a:latin typeface="Rockwell Condensed" pitchFamily="18" charset="0"/>
                <a:cs typeface="Sakkal Majalla" pitchFamily="2" charset="-78"/>
              </a:rPr>
            </a:br>
            <a:r>
              <a:rPr lang="en-US" sz="4800" dirty="0" smtClean="0">
                <a:latin typeface="Rockwell Condensed" pitchFamily="18" charset="0"/>
                <a:cs typeface="Sakkal Majalla" pitchFamily="2" charset="-78"/>
              </a:rPr>
              <a:t>PROJECT BASED LEARNING CADRE</a:t>
            </a:r>
            <a:endParaRPr lang="en-US" sz="4800" dirty="0">
              <a:latin typeface="Rockwell Condensed" pitchFamily="18" charset="0"/>
              <a:cs typeface="Sakkal Majalla" pitchFamily="2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667000" y="5257800"/>
            <a:ext cx="38100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latin typeface="Rockwell Condensed" pitchFamily="18" charset="0"/>
              </a:rPr>
              <a:t>Mockingbird Elementary</a:t>
            </a:r>
          </a:p>
          <a:p>
            <a:pPr algn="ctr"/>
            <a:r>
              <a:rPr lang="en-US" sz="2800" smtClean="0">
                <a:latin typeface="Rockwell Condensed" pitchFamily="18" charset="0"/>
              </a:rPr>
              <a:t>Coppell </a:t>
            </a:r>
            <a:r>
              <a:rPr lang="en-US" sz="2800" dirty="0" smtClean="0">
                <a:latin typeface="Rockwell Condensed" pitchFamily="18" charset="0"/>
              </a:rPr>
              <a:t>ISD</a:t>
            </a:r>
          </a:p>
          <a:p>
            <a:pPr algn="ctr"/>
            <a:r>
              <a:rPr lang="en-US" sz="2800" dirty="0" smtClean="0">
                <a:latin typeface="Rockwell Condensed" pitchFamily="18" charset="0"/>
              </a:rPr>
              <a:t>May 20, 2014</a:t>
            </a:r>
            <a:endParaRPr lang="en-US" sz="2800" dirty="0">
              <a:latin typeface="Rockwell Condensed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27524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76200"/>
            <a:ext cx="8229600" cy="1219200"/>
          </a:xfrm>
        </p:spPr>
        <p:txBody>
          <a:bodyPr>
            <a:noAutofit/>
          </a:bodyPr>
          <a:lstStyle/>
          <a:p>
            <a:pPr algn="ctr"/>
            <a:r>
              <a:rPr lang="en-US" sz="4800" dirty="0" smtClean="0">
                <a:latin typeface="Rockwell Condensed" pitchFamily="18" charset="0"/>
                <a:cs typeface="MV Boli" pitchFamily="2" charset="0"/>
              </a:rPr>
              <a:t>Elementary Principals </a:t>
            </a:r>
            <a:br>
              <a:rPr lang="en-US" sz="4800" dirty="0" smtClean="0">
                <a:latin typeface="Rockwell Condensed" pitchFamily="18" charset="0"/>
                <a:cs typeface="MV Boli" pitchFamily="2" charset="0"/>
              </a:rPr>
            </a:br>
            <a:r>
              <a:rPr lang="en-US" sz="4800" dirty="0" smtClean="0">
                <a:latin typeface="Rockwell Condensed" pitchFamily="18" charset="0"/>
                <a:cs typeface="MV Boli" pitchFamily="2" charset="0"/>
              </a:rPr>
              <a:t>PBL Cadre</a:t>
            </a:r>
            <a:endParaRPr lang="en-US" sz="4800" dirty="0">
              <a:latin typeface="Rockwell Condensed" pitchFamily="18" charset="0"/>
              <a:cs typeface="MV Boli" pitchFamily="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752600"/>
            <a:ext cx="8229600" cy="4625609"/>
          </a:xfrm>
        </p:spPr>
        <p:txBody>
          <a:bodyPr>
            <a:normAutofit/>
          </a:bodyPr>
          <a:lstStyle/>
          <a:p>
            <a:pPr marL="118872" indent="0">
              <a:buNone/>
            </a:pPr>
            <a:r>
              <a:rPr lang="en-US" sz="4800" dirty="0" smtClean="0"/>
              <a:t>Purpose: To create a supportive network of elementary principals to foster the growth of Project Based Learning for young learners.  </a:t>
            </a:r>
          </a:p>
          <a:p>
            <a:pPr marL="118872" indent="0">
              <a:buNone/>
            </a:pPr>
            <a:endParaRPr lang="en-US" sz="4800" dirty="0" smtClean="0"/>
          </a:p>
          <a:p>
            <a:pPr marL="118872" indent="0">
              <a:buNone/>
            </a:pPr>
            <a:endParaRPr lang="en-US" sz="4800" dirty="0" smtClean="0"/>
          </a:p>
          <a:p>
            <a:pPr marL="118872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47061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252728"/>
          </a:xfrm>
        </p:spPr>
        <p:txBody>
          <a:bodyPr>
            <a:noAutofit/>
          </a:bodyPr>
          <a:lstStyle/>
          <a:p>
            <a:pPr algn="ctr"/>
            <a:r>
              <a:rPr lang="en-US" sz="4400" dirty="0" smtClean="0">
                <a:latin typeface="Rockwell Condensed" pitchFamily="18" charset="0"/>
                <a:cs typeface="MV Boli" pitchFamily="2" charset="0"/>
              </a:rPr>
              <a:t>Project Based Learning Planning</a:t>
            </a:r>
            <a:endParaRPr lang="en-US" sz="4400" dirty="0">
              <a:latin typeface="Rockwell Condensed" pitchFamily="18" charset="0"/>
              <a:cs typeface="MV Boli" pitchFamily="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752600"/>
            <a:ext cx="8229600" cy="4625609"/>
          </a:xfrm>
        </p:spPr>
        <p:txBody>
          <a:bodyPr>
            <a:normAutofit/>
          </a:bodyPr>
          <a:lstStyle/>
          <a:p>
            <a:pPr marL="118872" indent="0">
              <a:buNone/>
            </a:pPr>
            <a:r>
              <a:rPr lang="en-US" sz="4800" b="1" dirty="0" smtClean="0"/>
              <a:t>Coppell ISD PBL Coaches</a:t>
            </a:r>
          </a:p>
          <a:p>
            <a:r>
              <a:rPr lang="en-US" sz="4800" i="1" dirty="0" smtClean="0"/>
              <a:t>Kendra </a:t>
            </a:r>
            <a:r>
              <a:rPr lang="en-US" sz="4800" i="1" dirty="0"/>
              <a:t>Carter</a:t>
            </a:r>
            <a:endParaRPr lang="en-US" sz="4800" dirty="0"/>
          </a:p>
          <a:p>
            <a:r>
              <a:rPr lang="en-US" sz="4800" i="1" dirty="0"/>
              <a:t>Jennifer Faust</a:t>
            </a:r>
            <a:endParaRPr lang="en-US" sz="4800" dirty="0"/>
          </a:p>
          <a:p>
            <a:r>
              <a:rPr lang="en-US" sz="4800" i="1" dirty="0" smtClean="0"/>
              <a:t>Jodi Schleter</a:t>
            </a:r>
            <a:endParaRPr lang="en-US" sz="4800" dirty="0" smtClean="0"/>
          </a:p>
          <a:p>
            <a:pPr marL="118872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79219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5400" dirty="0" smtClean="0">
                <a:latin typeface="Rockwell Condensed" pitchFamily="18" charset="0"/>
                <a:cs typeface="MV Boli" pitchFamily="2" charset="0"/>
              </a:rPr>
              <a:t>Next Steps</a:t>
            </a:r>
            <a:endParaRPr lang="en-US" sz="5400" dirty="0">
              <a:latin typeface="Rockwell Condensed" pitchFamily="18" charset="0"/>
              <a:cs typeface="MV Boli" pitchFamily="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800" dirty="0" smtClean="0"/>
              <a:t>Meeting date</a:t>
            </a:r>
          </a:p>
          <a:p>
            <a:r>
              <a:rPr lang="en-US" sz="4800" dirty="0" smtClean="0"/>
              <a:t>Meeting place</a:t>
            </a:r>
          </a:p>
          <a:p>
            <a:r>
              <a:rPr lang="en-US" sz="4800" dirty="0" smtClean="0"/>
              <a:t>Stay connected </a:t>
            </a:r>
          </a:p>
          <a:p>
            <a:pPr lvl="1"/>
            <a:r>
              <a:rPr lang="en-US" sz="4400" i="1" dirty="0" smtClean="0"/>
              <a:t>to </a:t>
            </a:r>
            <a:r>
              <a:rPr lang="en-US" sz="4400" i="1" dirty="0"/>
              <a:t>join the wiki, please visit: </a:t>
            </a:r>
            <a:r>
              <a:rPr lang="en-US" sz="4400" u="sng" dirty="0">
                <a:hlinkClick r:id="rId2"/>
              </a:rPr>
              <a:t>http://principalpblcadre.wikispaces.com</a:t>
            </a:r>
            <a:r>
              <a:rPr lang="en-US" sz="4400" dirty="0"/>
              <a:t>     </a:t>
            </a:r>
            <a:endParaRPr lang="en-US" sz="4400" i="1" dirty="0" smtClean="0"/>
          </a:p>
          <a:p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2407627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5400" dirty="0" smtClean="0">
                <a:latin typeface="Rockwell Condensed" pitchFamily="18" charset="0"/>
                <a:cs typeface="MV Boli" pitchFamily="2" charset="0"/>
              </a:rPr>
              <a:t>RESOURCES</a:t>
            </a:r>
            <a:endParaRPr lang="en-US" sz="5400" dirty="0">
              <a:latin typeface="Rockwell Condensed" pitchFamily="18" charset="0"/>
              <a:cs typeface="MV Boli" pitchFamily="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75191"/>
            <a:ext cx="8229600" cy="5463809"/>
          </a:xfrm>
        </p:spPr>
        <p:txBody>
          <a:bodyPr>
            <a:normAutofit/>
          </a:bodyPr>
          <a:lstStyle/>
          <a:p>
            <a:r>
              <a:rPr lang="en-US" sz="2800" dirty="0"/>
              <a:t>www.bie.org/PBL</a:t>
            </a:r>
          </a:p>
          <a:p>
            <a:r>
              <a:rPr lang="en-US" sz="2800" i="1" u="sng" dirty="0"/>
              <a:t>PBL in the Elementary Grades</a:t>
            </a:r>
            <a:r>
              <a:rPr lang="en-US" sz="2800" i="1" dirty="0"/>
              <a:t> </a:t>
            </a:r>
            <a:r>
              <a:rPr lang="en-US" sz="2800" dirty="0"/>
              <a:t>– Buck Institute </a:t>
            </a:r>
            <a:r>
              <a:rPr lang="en-US" sz="2800" dirty="0" smtClean="0"/>
              <a:t>by Sara </a:t>
            </a:r>
            <a:r>
              <a:rPr lang="en-US" sz="2800" dirty="0" err="1" smtClean="0"/>
              <a:t>Hallermann</a:t>
            </a:r>
            <a:r>
              <a:rPr lang="en-US" sz="2800" dirty="0" smtClean="0"/>
              <a:t> and John </a:t>
            </a:r>
            <a:r>
              <a:rPr lang="en-US" sz="2800" dirty="0" err="1" smtClean="0"/>
              <a:t>Larmer</a:t>
            </a:r>
            <a:endParaRPr lang="en-US" sz="2800" dirty="0" smtClean="0"/>
          </a:p>
          <a:p>
            <a:r>
              <a:rPr lang="en-US" sz="2800" i="1" u="sng" dirty="0"/>
              <a:t>Project-Based Learning With Young Children</a:t>
            </a:r>
            <a:r>
              <a:rPr lang="en-US" sz="2800" i="1" dirty="0"/>
              <a:t> </a:t>
            </a:r>
            <a:r>
              <a:rPr lang="en-US" sz="2800" dirty="0"/>
              <a:t>by Deborah </a:t>
            </a:r>
            <a:r>
              <a:rPr lang="en-US" sz="2800" dirty="0" err="1"/>
              <a:t>Diffily</a:t>
            </a:r>
            <a:r>
              <a:rPr lang="en-US" sz="2800" dirty="0"/>
              <a:t> and Charlotte </a:t>
            </a:r>
            <a:r>
              <a:rPr lang="en-US" sz="2800" dirty="0" err="1" smtClean="0"/>
              <a:t>Sassman</a:t>
            </a:r>
            <a:endParaRPr lang="en-US" sz="2800" dirty="0"/>
          </a:p>
          <a:p>
            <a:r>
              <a:rPr lang="en-US" sz="2800" i="1" u="sng" dirty="0"/>
              <a:t>Problems as Possibilities: Problem-Based Learning for K-16 Education</a:t>
            </a:r>
            <a:r>
              <a:rPr lang="en-US" sz="2800" i="1" dirty="0"/>
              <a:t> </a:t>
            </a:r>
            <a:r>
              <a:rPr lang="en-US" sz="2800" dirty="0"/>
              <a:t>by Linda </a:t>
            </a:r>
            <a:r>
              <a:rPr lang="en-US" sz="2800" dirty="0" err="1"/>
              <a:t>Torp</a:t>
            </a:r>
            <a:r>
              <a:rPr lang="en-US" sz="2800" dirty="0"/>
              <a:t> and Sara </a:t>
            </a:r>
            <a:r>
              <a:rPr lang="en-US" sz="2800" dirty="0" smtClean="0"/>
              <a:t>Sage</a:t>
            </a:r>
          </a:p>
          <a:p>
            <a:r>
              <a:rPr lang="en-US" sz="2800" dirty="0" smtClean="0"/>
              <a:t>Mind Missions Learning Systems</a:t>
            </a:r>
          </a:p>
          <a:p>
            <a:r>
              <a:rPr lang="en-US" sz="2800" dirty="0" smtClean="0"/>
              <a:t>Coppell ISD PBL Coaches - </a:t>
            </a:r>
            <a:r>
              <a:rPr lang="en-US" sz="2800" u="sng" dirty="0" smtClean="0">
                <a:hlinkClick r:id="rId2"/>
              </a:rPr>
              <a:t>kcarter@coppellisd.com</a:t>
            </a:r>
            <a:r>
              <a:rPr lang="en-US" sz="2800" u="sng" dirty="0" smtClean="0"/>
              <a:t>; </a:t>
            </a:r>
          </a:p>
          <a:p>
            <a:pPr marL="118872" indent="0">
              <a:buNone/>
            </a:pPr>
            <a:r>
              <a:rPr lang="en-US" sz="2800" dirty="0" smtClean="0"/>
              <a:t>     </a:t>
            </a:r>
            <a:r>
              <a:rPr lang="en-US" sz="2800" u="sng" dirty="0" smtClean="0">
                <a:hlinkClick r:id="rId3"/>
              </a:rPr>
              <a:t>Jfaust@coppellisd.com</a:t>
            </a:r>
            <a:r>
              <a:rPr lang="en-US" sz="2800" u="sng" dirty="0" smtClean="0"/>
              <a:t>;</a:t>
            </a:r>
            <a:r>
              <a:rPr lang="en-US" sz="2800" dirty="0" smtClean="0"/>
              <a:t> </a:t>
            </a:r>
            <a:r>
              <a:rPr lang="en-US" sz="2800" dirty="0" smtClean="0">
                <a:hlinkClick r:id="rId4"/>
              </a:rPr>
              <a:t>jschleter@coppellisd.com</a:t>
            </a:r>
            <a:endParaRPr lang="en-US" sz="2800" dirty="0" smtClean="0"/>
          </a:p>
          <a:p>
            <a:pPr marL="118872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286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712</TotalTime>
  <Words>172</Words>
  <Application>Microsoft Office PowerPoint</Application>
  <PresentationFormat>On-screen Show (4:3)</PresentationFormat>
  <Paragraphs>29</Paragraphs>
  <Slides>5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5" baseType="lpstr">
      <vt:lpstr>Arial</vt:lpstr>
      <vt:lpstr>Calibri</vt:lpstr>
      <vt:lpstr>Corbel</vt:lpstr>
      <vt:lpstr>MV Boli</vt:lpstr>
      <vt:lpstr>Rockwell Condensed</vt:lpstr>
      <vt:lpstr>Sakkal Majalla</vt:lpstr>
      <vt:lpstr>Wingdings</vt:lpstr>
      <vt:lpstr>Wingdings 2</vt:lpstr>
      <vt:lpstr>Wingdings 3</vt:lpstr>
      <vt:lpstr>Module</vt:lpstr>
      <vt:lpstr> NORTH TEXAS AREA  ELEMENTARY PRINCIPALS  PROJECT BASED LEARNING CADRE</vt:lpstr>
      <vt:lpstr>Elementary Principals  PBL Cadre</vt:lpstr>
      <vt:lpstr>Project Based Learning Planning</vt:lpstr>
      <vt:lpstr>Next Steps</vt:lpstr>
      <vt:lpstr>RESOURCES</vt:lpstr>
    </vt:vector>
  </TitlesOfParts>
  <Company>Coppell ISD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Project Based Learning</dc:title>
  <dc:creator>Pam Mitchell</dc:creator>
  <cp:lastModifiedBy>Pam Mitchell</cp:lastModifiedBy>
  <cp:revision>92</cp:revision>
  <dcterms:created xsi:type="dcterms:W3CDTF">2012-10-14T21:42:20Z</dcterms:created>
  <dcterms:modified xsi:type="dcterms:W3CDTF">2014-05-20T14:00:10Z</dcterms:modified>
</cp:coreProperties>
</file>

<file path=docProps/thumbnail.jpeg>
</file>