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12"/>
  </p:notesMasterIdLst>
  <p:sldIdLst>
    <p:sldId id="327" r:id="rId2"/>
    <p:sldId id="314" r:id="rId3"/>
    <p:sldId id="324" r:id="rId4"/>
    <p:sldId id="325" r:id="rId5"/>
    <p:sldId id="328" r:id="rId6"/>
    <p:sldId id="332" r:id="rId7"/>
    <p:sldId id="330" r:id="rId8"/>
    <p:sldId id="331" r:id="rId9"/>
    <p:sldId id="326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0000FF"/>
    <a:srgbClr val="FF0000"/>
    <a:srgbClr val="FF6600"/>
    <a:srgbClr val="FF3399"/>
    <a:srgbClr val="0099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>
      <p:cViewPr varScale="1">
        <p:scale>
          <a:sx n="101" d="100"/>
          <a:sy n="101" d="100"/>
        </p:scale>
        <p:origin x="12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6A20E-EAE4-4589-BAFA-500BDE992101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8AD8B-DAF1-4ACF-AFCE-E0FCA091A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0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DQ-also</a:t>
            </a:r>
            <a:r>
              <a:rPr lang="en-US" baseline="0" dirty="0" smtClean="0"/>
              <a:t> serves as the conceptual enduring understanding that you hope your learners will be able to answer at the end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8AD8B-DAF1-4ACF-AFCE-E0FCA091AD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6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6E4E58-3F64-4B15-A3D1-0E7DCE95ACD3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636E3D-7E52-4222-A5C8-9C44C2FE25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ptop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rincipalpblcadre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3886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000" dirty="0" smtClean="0">
                <a:latin typeface="Rockwell Condensed" pitchFamily="18" charset="0"/>
                <a:cs typeface="Sakkal Majalla" pitchFamily="2" charset="-78"/>
              </a:rPr>
              <a:t>NORTH TEXAS AREA </a:t>
            </a:r>
            <a:br>
              <a:rPr lang="en-US" sz="40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ELEMENTARY PRINCIPALS </a:t>
            </a:r>
            <a:r>
              <a:rPr lang="en-US" sz="5400" dirty="0" smtClean="0">
                <a:latin typeface="Rockwell Condensed" pitchFamily="18" charset="0"/>
                <a:cs typeface="Sakkal Majalla" pitchFamily="2" charset="-78"/>
              </a:rPr>
              <a:t/>
            </a:r>
            <a:br>
              <a:rPr lang="en-US" sz="5400" dirty="0" smtClean="0">
                <a:latin typeface="Rockwell Condensed" pitchFamily="18" charset="0"/>
                <a:cs typeface="Sakkal Majalla" pitchFamily="2" charset="-78"/>
              </a:rPr>
            </a:br>
            <a:r>
              <a:rPr lang="en-US" sz="4800" dirty="0" smtClean="0">
                <a:latin typeface="Rockwell Condensed" pitchFamily="18" charset="0"/>
                <a:cs typeface="Sakkal Majalla" pitchFamily="2" charset="-78"/>
              </a:rPr>
              <a:t>PROJECT BASED LEARNING CADRE</a:t>
            </a:r>
            <a:endParaRPr lang="en-US" sz="4800" dirty="0">
              <a:latin typeface="Rockwell Condensed" pitchFamily="18" charset="0"/>
              <a:cs typeface="Sakkal Majalla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52578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Rockwell Condensed" pitchFamily="18" charset="0"/>
              </a:rPr>
              <a:t>Valley Ranch </a:t>
            </a:r>
            <a:r>
              <a:rPr lang="en-US" sz="2800" dirty="0" smtClean="0">
                <a:latin typeface="Rockwell Condensed" pitchFamily="18" charset="0"/>
              </a:rPr>
              <a:t>Elementary</a:t>
            </a:r>
          </a:p>
          <a:p>
            <a:pPr algn="ctr"/>
            <a:r>
              <a:rPr lang="en-US" sz="2800" dirty="0" smtClean="0">
                <a:latin typeface="Rockwell Condensed" pitchFamily="18" charset="0"/>
              </a:rPr>
              <a:t>Coppell ISD</a:t>
            </a:r>
            <a:endParaRPr lang="en-US" sz="2800" dirty="0" smtClean="0">
              <a:latin typeface="Rockwell Condensed" pitchFamily="18" charset="0"/>
            </a:endParaRPr>
          </a:p>
          <a:p>
            <a:pPr algn="ctr"/>
            <a:r>
              <a:rPr lang="en-US" sz="2800" dirty="0" smtClean="0">
                <a:latin typeface="Rockwell Condensed" pitchFamily="18" charset="0"/>
              </a:rPr>
              <a:t>November 7, </a:t>
            </a:r>
            <a:r>
              <a:rPr lang="en-US" sz="2800" dirty="0" smtClean="0">
                <a:latin typeface="Rockwell Condensed" pitchFamily="18" charset="0"/>
              </a:rPr>
              <a:t>2013</a:t>
            </a:r>
            <a:endParaRPr lang="en-US" sz="2800" dirty="0"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RESOURCES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463809"/>
          </a:xfrm>
        </p:spPr>
        <p:txBody>
          <a:bodyPr>
            <a:normAutofit/>
          </a:bodyPr>
          <a:lstStyle/>
          <a:p>
            <a:r>
              <a:rPr lang="en-US" sz="2800" dirty="0"/>
              <a:t>www.bie.org/PBL</a:t>
            </a:r>
          </a:p>
          <a:p>
            <a:r>
              <a:rPr lang="en-US" sz="2800" i="1" u="sng" dirty="0"/>
              <a:t>PBL in the Elementary Grades</a:t>
            </a:r>
            <a:r>
              <a:rPr lang="en-US" sz="2800" i="1" dirty="0"/>
              <a:t> </a:t>
            </a:r>
            <a:r>
              <a:rPr lang="en-US" sz="2800" dirty="0"/>
              <a:t>– Buck Institute </a:t>
            </a:r>
            <a:r>
              <a:rPr lang="en-US" sz="2800" dirty="0" smtClean="0"/>
              <a:t>by Sara </a:t>
            </a:r>
            <a:r>
              <a:rPr lang="en-US" sz="2800" dirty="0" err="1" smtClean="0"/>
              <a:t>Hallermann</a:t>
            </a:r>
            <a:r>
              <a:rPr lang="en-US" sz="2800" dirty="0" smtClean="0"/>
              <a:t> and John </a:t>
            </a:r>
            <a:r>
              <a:rPr lang="en-US" sz="2800" dirty="0" err="1" smtClean="0"/>
              <a:t>Larmer</a:t>
            </a:r>
            <a:endParaRPr lang="en-US" sz="2800" dirty="0" smtClean="0"/>
          </a:p>
          <a:p>
            <a:r>
              <a:rPr lang="en-US" sz="2800" i="1" u="sng" dirty="0"/>
              <a:t>Project-Based Learning With Young Children</a:t>
            </a:r>
            <a:r>
              <a:rPr lang="en-US" sz="2800" i="1" dirty="0"/>
              <a:t> </a:t>
            </a:r>
            <a:r>
              <a:rPr lang="en-US" sz="2800" dirty="0"/>
              <a:t>by Deborah </a:t>
            </a:r>
            <a:r>
              <a:rPr lang="en-US" sz="2800" dirty="0" err="1"/>
              <a:t>Diffily</a:t>
            </a:r>
            <a:r>
              <a:rPr lang="en-US" sz="2800" dirty="0"/>
              <a:t> and Charlotte </a:t>
            </a:r>
            <a:r>
              <a:rPr lang="en-US" sz="2800" dirty="0" err="1" smtClean="0"/>
              <a:t>Sassman</a:t>
            </a:r>
            <a:endParaRPr lang="en-US" sz="2800" dirty="0"/>
          </a:p>
          <a:p>
            <a:r>
              <a:rPr lang="en-US" sz="2800" i="1" u="sng" dirty="0"/>
              <a:t>Problems as Possibilities: Problem-Based Learning for K-16 Education</a:t>
            </a:r>
            <a:r>
              <a:rPr lang="en-US" sz="2800" i="1" dirty="0"/>
              <a:t> </a:t>
            </a:r>
            <a:r>
              <a:rPr lang="en-US" sz="2800" dirty="0"/>
              <a:t>by Linda </a:t>
            </a:r>
            <a:r>
              <a:rPr lang="en-US" sz="2800" dirty="0" err="1"/>
              <a:t>Torp</a:t>
            </a:r>
            <a:r>
              <a:rPr lang="en-US" sz="2800" dirty="0"/>
              <a:t> and Sara </a:t>
            </a:r>
            <a:r>
              <a:rPr lang="en-US" sz="2800" dirty="0" smtClean="0"/>
              <a:t>Sage</a:t>
            </a:r>
          </a:p>
          <a:p>
            <a:r>
              <a:rPr lang="en-US" sz="2800" dirty="0" smtClean="0"/>
              <a:t>Mind Missions Learning Systems</a:t>
            </a:r>
          </a:p>
          <a:p>
            <a:r>
              <a:rPr lang="en-US" sz="2800" dirty="0" smtClean="0">
                <a:hlinkClick r:id="rId2"/>
              </a:rPr>
              <a:t>www.eduptopia.org</a:t>
            </a:r>
            <a:endParaRPr lang="en-US" sz="2800" dirty="0" smtClean="0"/>
          </a:p>
          <a:p>
            <a:pPr marL="118872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92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Elementary Principals </a:t>
            </a:r>
            <a:br>
              <a:rPr lang="en-US" sz="4800" dirty="0" smtClean="0">
                <a:latin typeface="Rockwell Condensed" pitchFamily="18" charset="0"/>
                <a:cs typeface="MV Boli" pitchFamily="2" charset="0"/>
              </a:rPr>
            </a:br>
            <a:r>
              <a:rPr lang="en-US" sz="4800" dirty="0" smtClean="0">
                <a:latin typeface="Rockwell Condensed" pitchFamily="18" charset="0"/>
                <a:cs typeface="MV Boli" pitchFamily="2" charset="0"/>
              </a:rPr>
              <a:t>PBL Cadre</a:t>
            </a:r>
            <a:endParaRPr lang="en-US" sz="48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800" dirty="0" smtClean="0"/>
              <a:t>Purpose: To create a supportive network of elementary principals to foster the growth of Project Based Learning for young learners.  </a:t>
            </a:r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sz="4800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Rockwell Condensed" pitchFamily="18" charset="0"/>
                <a:cs typeface="MV Boli" pitchFamily="2" charset="0"/>
              </a:rPr>
              <a:t>Project Based Learning as </a:t>
            </a:r>
            <a:r>
              <a:rPr lang="en-US" sz="4400" dirty="0" smtClean="0">
                <a:latin typeface="Rockwell Condensed" pitchFamily="18" charset="0"/>
                <a:cs typeface="MV Boli" pitchFamily="2" charset="0"/>
              </a:rPr>
              <a:t>a Vehicle for Transformation</a:t>
            </a:r>
            <a:endParaRPr lang="en-US" sz="4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4400" b="1" dirty="0" smtClean="0"/>
              <a:t>Coppell ISD Classroom Educators</a:t>
            </a:r>
          </a:p>
          <a:p>
            <a:pPr marL="118872" indent="0">
              <a:buNone/>
            </a:pPr>
            <a:endParaRPr lang="en-US" sz="4000" b="1" dirty="0" smtClean="0"/>
          </a:p>
          <a:p>
            <a:r>
              <a:rPr lang="en-US" sz="4400" i="1" dirty="0" err="1" smtClean="0"/>
              <a:t>Tammee</a:t>
            </a:r>
            <a:r>
              <a:rPr lang="en-US" sz="4400" i="1" dirty="0" smtClean="0"/>
              <a:t> </a:t>
            </a:r>
            <a:r>
              <a:rPr lang="en-US" sz="4400" i="1" dirty="0" smtClean="0"/>
              <a:t>Henderson, VRE</a:t>
            </a:r>
            <a:endParaRPr lang="en-US" sz="4400" dirty="0"/>
          </a:p>
          <a:p>
            <a:r>
              <a:rPr lang="en-US" sz="4400" i="1" dirty="0" smtClean="0"/>
              <a:t>Emily Huber, VRE</a:t>
            </a:r>
            <a:endParaRPr lang="en-US" sz="4400" dirty="0"/>
          </a:p>
          <a:p>
            <a:r>
              <a:rPr lang="en-US" sz="4400" i="1" dirty="0" smtClean="0"/>
              <a:t>David Noel, </a:t>
            </a:r>
            <a:r>
              <a:rPr lang="en-US" sz="4400" i="1" dirty="0" smtClean="0"/>
              <a:t>MKB</a:t>
            </a:r>
          </a:p>
          <a:p>
            <a:r>
              <a:rPr lang="en-US" sz="4400" i="1" dirty="0" smtClean="0"/>
              <a:t>Marie Sumrall, MKB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7579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Round Table Discussion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What do you do when educators are resistant to PBLs?</a:t>
            </a:r>
          </a:p>
          <a:p>
            <a:r>
              <a:rPr lang="en-US" sz="4000" dirty="0" smtClean="0"/>
              <a:t>What do you do when educators have not implemented PBLs with fidelity?</a:t>
            </a:r>
          </a:p>
          <a:p>
            <a:r>
              <a:rPr lang="en-US" sz="4000" dirty="0" smtClean="0"/>
              <a:t>What do you do when educators seem unable to teach effectively using the PBL framework?</a:t>
            </a:r>
          </a:p>
          <a:p>
            <a:pPr marL="118872" indent="0">
              <a:buNone/>
            </a:pPr>
            <a:endParaRPr lang="en-US" sz="4000" dirty="0" smtClean="0"/>
          </a:p>
          <a:p>
            <a:pPr marL="118872" indent="0">
              <a:buNone/>
            </a:pPr>
            <a:r>
              <a:rPr lang="en-US" sz="4000" dirty="0" smtClean="0"/>
              <a:t> </a:t>
            </a:r>
          </a:p>
          <a:p>
            <a:endParaRPr lang="en-US" dirty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Rockwell Condensed" pitchFamily="18" charset="0"/>
                <a:cs typeface="MV Boli" pitchFamily="2" charset="0"/>
              </a:rPr>
              <a:t>Walkthroughs and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Look </a:t>
            </a:r>
            <a:r>
              <a:rPr lang="en-US" dirty="0" smtClean="0"/>
              <a:t>and listen for…</a:t>
            </a:r>
            <a:endParaRPr lang="en-US" dirty="0" smtClean="0"/>
          </a:p>
          <a:p>
            <a:pPr lvl="1"/>
            <a:r>
              <a:rPr lang="en-US" i="1" dirty="0"/>
              <a:t>Learners </a:t>
            </a:r>
            <a:r>
              <a:rPr lang="en-US" dirty="0"/>
              <a:t>– able to articulate guiding question, understand the rubric or expectations, able to explain the purpose of the task, system for staying </a:t>
            </a:r>
            <a:r>
              <a:rPr lang="en-US" dirty="0" smtClean="0"/>
              <a:t>on-task, critical friends language </a:t>
            </a:r>
          </a:p>
          <a:p>
            <a:pPr lvl="1"/>
            <a:r>
              <a:rPr lang="en-US" i="1" dirty="0" smtClean="0"/>
              <a:t>Classroom </a:t>
            </a:r>
            <a:r>
              <a:rPr lang="en-US" i="1" dirty="0" smtClean="0"/>
              <a:t>Walls </a:t>
            </a:r>
            <a:r>
              <a:rPr lang="en-US" dirty="0" smtClean="0"/>
              <a:t>– guiding question, </a:t>
            </a:r>
            <a:r>
              <a:rPr lang="en-US" dirty="0" smtClean="0"/>
              <a:t>knows and </a:t>
            </a:r>
            <a:r>
              <a:rPr lang="en-US" dirty="0" smtClean="0"/>
              <a:t>need to knows, anchor charts, work products, TEKS embedded </a:t>
            </a:r>
            <a:r>
              <a:rPr lang="en-US" dirty="0" smtClean="0"/>
              <a:t>throughout, evidence of presentations</a:t>
            </a:r>
            <a:endParaRPr lang="en-US" dirty="0" smtClean="0"/>
          </a:p>
          <a:p>
            <a:pPr lvl="1"/>
            <a:r>
              <a:rPr lang="en-US" i="1" dirty="0" smtClean="0"/>
              <a:t>Hallways</a:t>
            </a:r>
            <a:r>
              <a:rPr lang="en-US" dirty="0" smtClean="0"/>
              <a:t> – evidence of previous </a:t>
            </a:r>
            <a:r>
              <a:rPr lang="en-US" dirty="0" smtClean="0"/>
              <a:t>PBLs, work products</a:t>
            </a:r>
            <a:endParaRPr lang="en-US" dirty="0" smtClean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35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96106" y="1590294"/>
            <a:ext cx="5771388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08769" y="345758"/>
            <a:ext cx="4346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8F8F8"/>
                </a:solidFill>
              </a:rPr>
              <a:t>Knows &amp; Need to Knows</a:t>
            </a:r>
            <a:endParaRPr lang="en-US" sz="3200" dirty="0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r="14006" b="7430"/>
          <a:stretch/>
        </p:blipFill>
        <p:spPr>
          <a:xfrm rot="5400000">
            <a:off x="-112976" y="1426526"/>
            <a:ext cx="4739901" cy="4477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49" y="6016936"/>
            <a:ext cx="5051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Driving Question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436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4" t="1167"/>
          <a:stretch/>
        </p:blipFill>
        <p:spPr>
          <a:xfrm rot="5400000">
            <a:off x="-299445" y="1404342"/>
            <a:ext cx="5475689" cy="4572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39789" y="898398"/>
            <a:ext cx="5791200" cy="4343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230" y="292363"/>
            <a:ext cx="424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8F8F8"/>
                </a:solidFill>
              </a:rPr>
              <a:t>Reference material for PBL </a:t>
            </a:r>
            <a:endParaRPr lang="en-US" sz="2800" dirty="0">
              <a:solidFill>
                <a:srgbClr val="F8F8F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6092952"/>
            <a:ext cx="2502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Work product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868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96900" y="990600"/>
            <a:ext cx="5486400" cy="41148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" r="9814"/>
          <a:stretch/>
        </p:blipFill>
        <p:spPr>
          <a:xfrm rot="5400000">
            <a:off x="3998912" y="1649413"/>
            <a:ext cx="5486400" cy="4625975"/>
          </a:xfrm>
        </p:spPr>
      </p:pic>
      <p:sp>
        <p:nvSpPr>
          <p:cNvPr id="6" name="TextBox 5"/>
          <p:cNvSpPr txBox="1"/>
          <p:nvPr/>
        </p:nvSpPr>
        <p:spPr>
          <a:xfrm>
            <a:off x="5383007" y="520202"/>
            <a:ext cx="216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Previous PBL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940552"/>
            <a:ext cx="22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Work Product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17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Rockwell Condensed" pitchFamily="18" charset="0"/>
                <a:cs typeface="MV Boli" pitchFamily="2" charset="0"/>
              </a:rPr>
              <a:t>Next Steps</a:t>
            </a:r>
            <a:endParaRPr lang="en-US" sz="5400" dirty="0">
              <a:latin typeface="Rockwell Condensed" pitchFamily="18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Meeting date</a:t>
            </a:r>
          </a:p>
          <a:p>
            <a:r>
              <a:rPr lang="en-US" sz="4800" dirty="0" smtClean="0"/>
              <a:t>Meeting place</a:t>
            </a:r>
          </a:p>
          <a:p>
            <a:r>
              <a:rPr lang="en-US" sz="4800" dirty="0" smtClean="0"/>
              <a:t>Stay connected </a:t>
            </a:r>
          </a:p>
          <a:p>
            <a:pPr lvl="1"/>
            <a:r>
              <a:rPr lang="en-US" sz="4400" i="1" dirty="0" smtClean="0"/>
              <a:t>to </a:t>
            </a:r>
            <a:r>
              <a:rPr lang="en-US" sz="4400" i="1" dirty="0"/>
              <a:t>join the wiki, please visit: </a:t>
            </a:r>
            <a:r>
              <a:rPr lang="en-US" sz="4400" u="sng" dirty="0">
                <a:hlinkClick r:id="rId2"/>
              </a:rPr>
              <a:t>http://principalpblcadre.wikispaces.com</a:t>
            </a:r>
            <a:r>
              <a:rPr lang="en-US" sz="4400" dirty="0"/>
              <a:t>     </a:t>
            </a:r>
            <a:endParaRPr lang="en-US" sz="4400" i="1" dirty="0" smtClean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076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</TotalTime>
  <Words>311</Words>
  <Application>Microsoft Office PowerPoint</Application>
  <PresentationFormat>On-screen Show (4:3)</PresentationFormat>
  <Paragraphs>49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Corbel</vt:lpstr>
      <vt:lpstr>MV Boli</vt:lpstr>
      <vt:lpstr>Rockwell Condensed</vt:lpstr>
      <vt:lpstr>Sakkal Majalla</vt:lpstr>
      <vt:lpstr>Wingdings</vt:lpstr>
      <vt:lpstr>Wingdings 2</vt:lpstr>
      <vt:lpstr>Wingdings 3</vt:lpstr>
      <vt:lpstr>Module</vt:lpstr>
      <vt:lpstr> NORTH TEXAS AREA  ELEMENTARY PRINCIPALS  PROJECT BASED LEARNING CADRE</vt:lpstr>
      <vt:lpstr>Elementary Principals  PBL Cadre</vt:lpstr>
      <vt:lpstr>Project Based Learning as a Vehicle for Transformation</vt:lpstr>
      <vt:lpstr>Round Table Discussion</vt:lpstr>
      <vt:lpstr>Walkthroughs and Observations</vt:lpstr>
      <vt:lpstr>PowerPoint Presentation</vt:lpstr>
      <vt:lpstr>PowerPoint Presentation</vt:lpstr>
      <vt:lpstr>PowerPoint Presentation</vt:lpstr>
      <vt:lpstr>Next Steps</vt:lpstr>
      <vt:lpstr>RESOURCES</vt:lpstr>
    </vt:vector>
  </TitlesOfParts>
  <Company>Coppell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Based Learning</dc:title>
  <dc:creator>Pam Mitchell</dc:creator>
  <cp:lastModifiedBy>Pam Mitchell</cp:lastModifiedBy>
  <cp:revision>100</cp:revision>
  <dcterms:created xsi:type="dcterms:W3CDTF">2012-10-14T21:42:20Z</dcterms:created>
  <dcterms:modified xsi:type="dcterms:W3CDTF">2013-11-07T15:20:30Z</dcterms:modified>
</cp:coreProperties>
</file>