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notesMasterIdLst>
    <p:notesMasterId r:id="rId22"/>
  </p:notesMasterIdLst>
  <p:sldIdLst>
    <p:sldId id="327" r:id="rId2"/>
    <p:sldId id="314" r:id="rId3"/>
    <p:sldId id="324" r:id="rId4"/>
    <p:sldId id="323" r:id="rId5"/>
    <p:sldId id="271" r:id="rId6"/>
    <p:sldId id="313" r:id="rId7"/>
    <p:sldId id="272" r:id="rId8"/>
    <p:sldId id="317" r:id="rId9"/>
    <p:sldId id="321" r:id="rId10"/>
    <p:sldId id="316" r:id="rId11"/>
    <p:sldId id="273" r:id="rId12"/>
    <p:sldId id="319" r:id="rId13"/>
    <p:sldId id="320" r:id="rId14"/>
    <p:sldId id="322" r:id="rId15"/>
    <p:sldId id="274" r:id="rId16"/>
    <p:sldId id="287" r:id="rId17"/>
    <p:sldId id="278" r:id="rId18"/>
    <p:sldId id="325" r:id="rId19"/>
    <p:sldId id="326" r:id="rId20"/>
    <p:sldId id="27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6600"/>
    <a:srgbClr val="FF3399"/>
    <a:srgbClr val="009900"/>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984" y="-6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96A20E-EAE4-4589-BAFA-500BDE992101}" type="datetimeFigureOut">
              <a:rPr lang="en-US" smtClean="0"/>
              <a:t>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D8AD8B-DAF1-4ACF-AFCE-E0FCA091AD49}" type="slidenum">
              <a:rPr lang="en-US" smtClean="0"/>
              <a:t>‹#›</a:t>
            </a:fld>
            <a:endParaRPr lang="en-US"/>
          </a:p>
        </p:txBody>
      </p:sp>
    </p:spTree>
    <p:extLst>
      <p:ext uri="{BB962C8B-B14F-4D97-AF65-F5344CB8AC3E}">
        <p14:creationId xmlns:p14="http://schemas.microsoft.com/office/powerpoint/2010/main" val="4254903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DQ-also</a:t>
            </a:r>
            <a:r>
              <a:rPr lang="en-US" baseline="0" dirty="0" smtClean="0"/>
              <a:t> serves as the conceptual enduring understanding that you hope your learners will be able to answer at the end of the project. </a:t>
            </a:r>
            <a:endParaRPr lang="en-US" dirty="0"/>
          </a:p>
        </p:txBody>
      </p:sp>
      <p:sp>
        <p:nvSpPr>
          <p:cNvPr id="4" name="Slide Number Placeholder 3"/>
          <p:cNvSpPr>
            <a:spLocks noGrp="1"/>
          </p:cNvSpPr>
          <p:nvPr>
            <p:ph type="sldNum" sz="quarter" idx="10"/>
          </p:nvPr>
        </p:nvSpPr>
        <p:spPr/>
        <p:txBody>
          <a:bodyPr/>
          <a:lstStyle/>
          <a:p>
            <a:fld id="{20D8AD8B-DAF1-4ACF-AFCE-E0FCA091AD49}" type="slidenum">
              <a:rPr lang="en-US" smtClean="0"/>
              <a:t>2</a:t>
            </a:fld>
            <a:endParaRPr lang="en-US"/>
          </a:p>
        </p:txBody>
      </p:sp>
    </p:spTree>
    <p:extLst>
      <p:ext uri="{BB962C8B-B14F-4D97-AF65-F5344CB8AC3E}">
        <p14:creationId xmlns:p14="http://schemas.microsoft.com/office/powerpoint/2010/main" val="1895666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DQ-also</a:t>
            </a:r>
            <a:r>
              <a:rPr lang="en-US" baseline="0" dirty="0" smtClean="0"/>
              <a:t> serves as the conceptual enduring understanding that you hope your learners will be able to answer at the end of the project. </a:t>
            </a:r>
            <a:endParaRPr lang="en-US" dirty="0"/>
          </a:p>
        </p:txBody>
      </p:sp>
      <p:sp>
        <p:nvSpPr>
          <p:cNvPr id="4" name="Slide Number Placeholder 3"/>
          <p:cNvSpPr>
            <a:spLocks noGrp="1"/>
          </p:cNvSpPr>
          <p:nvPr>
            <p:ph type="sldNum" sz="quarter" idx="10"/>
          </p:nvPr>
        </p:nvSpPr>
        <p:spPr/>
        <p:txBody>
          <a:bodyPr/>
          <a:lstStyle/>
          <a:p>
            <a:fld id="{20D8AD8B-DAF1-4ACF-AFCE-E0FCA091AD49}" type="slidenum">
              <a:rPr lang="en-US" smtClean="0"/>
              <a:t>3</a:t>
            </a:fld>
            <a:endParaRPr lang="en-US"/>
          </a:p>
        </p:txBody>
      </p:sp>
    </p:spTree>
    <p:extLst>
      <p:ext uri="{BB962C8B-B14F-4D97-AF65-F5344CB8AC3E}">
        <p14:creationId xmlns:p14="http://schemas.microsoft.com/office/powerpoint/2010/main" val="1895666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DQ-also</a:t>
            </a:r>
            <a:r>
              <a:rPr lang="en-US" baseline="0" dirty="0" smtClean="0"/>
              <a:t> serves as the conceptual enduring understanding that you hope your learners will be able to answer at the end of the project. </a:t>
            </a:r>
            <a:endParaRPr lang="en-US" dirty="0"/>
          </a:p>
        </p:txBody>
      </p:sp>
      <p:sp>
        <p:nvSpPr>
          <p:cNvPr id="4" name="Slide Number Placeholder 3"/>
          <p:cNvSpPr>
            <a:spLocks noGrp="1"/>
          </p:cNvSpPr>
          <p:nvPr>
            <p:ph type="sldNum" sz="quarter" idx="10"/>
          </p:nvPr>
        </p:nvSpPr>
        <p:spPr/>
        <p:txBody>
          <a:bodyPr/>
          <a:lstStyle/>
          <a:p>
            <a:fld id="{20D8AD8B-DAF1-4ACF-AFCE-E0FCA091AD49}" type="slidenum">
              <a:rPr lang="en-US" smtClean="0"/>
              <a:t>4</a:t>
            </a:fld>
            <a:endParaRPr lang="en-US"/>
          </a:p>
        </p:txBody>
      </p:sp>
    </p:spTree>
    <p:extLst>
      <p:ext uri="{BB962C8B-B14F-4D97-AF65-F5344CB8AC3E}">
        <p14:creationId xmlns:p14="http://schemas.microsoft.com/office/powerpoint/2010/main" val="1895666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DQ-also</a:t>
            </a:r>
            <a:r>
              <a:rPr lang="en-US" baseline="0" dirty="0" smtClean="0"/>
              <a:t> serves as the conceptual enduring understanding that you hope your learners will be able to answer at the end of the project. </a:t>
            </a:r>
            <a:endParaRPr lang="en-US" dirty="0"/>
          </a:p>
        </p:txBody>
      </p:sp>
      <p:sp>
        <p:nvSpPr>
          <p:cNvPr id="4" name="Slide Number Placeholder 3"/>
          <p:cNvSpPr>
            <a:spLocks noGrp="1"/>
          </p:cNvSpPr>
          <p:nvPr>
            <p:ph type="sldNum" sz="quarter" idx="10"/>
          </p:nvPr>
        </p:nvSpPr>
        <p:spPr/>
        <p:txBody>
          <a:bodyPr/>
          <a:lstStyle/>
          <a:p>
            <a:fld id="{20D8AD8B-DAF1-4ACF-AFCE-E0FCA091AD49}" type="slidenum">
              <a:rPr lang="en-US" smtClean="0"/>
              <a:t>5</a:t>
            </a:fld>
            <a:endParaRPr lang="en-US"/>
          </a:p>
        </p:txBody>
      </p:sp>
    </p:spTree>
    <p:extLst>
      <p:ext uri="{BB962C8B-B14F-4D97-AF65-F5344CB8AC3E}">
        <p14:creationId xmlns:p14="http://schemas.microsoft.com/office/powerpoint/2010/main" val="1895666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DQ-also</a:t>
            </a:r>
            <a:r>
              <a:rPr lang="en-US" baseline="0" dirty="0" smtClean="0"/>
              <a:t> serves as the conceptual enduring understanding that you hope your learners will be able to answer at the end of the project. </a:t>
            </a:r>
            <a:endParaRPr lang="en-US" dirty="0"/>
          </a:p>
        </p:txBody>
      </p:sp>
      <p:sp>
        <p:nvSpPr>
          <p:cNvPr id="4" name="Slide Number Placeholder 3"/>
          <p:cNvSpPr>
            <a:spLocks noGrp="1"/>
          </p:cNvSpPr>
          <p:nvPr>
            <p:ph type="sldNum" sz="quarter" idx="10"/>
          </p:nvPr>
        </p:nvSpPr>
        <p:spPr/>
        <p:txBody>
          <a:bodyPr/>
          <a:lstStyle/>
          <a:p>
            <a:fld id="{20D8AD8B-DAF1-4ACF-AFCE-E0FCA091AD49}" type="slidenum">
              <a:rPr lang="en-US" smtClean="0"/>
              <a:t>6</a:t>
            </a:fld>
            <a:endParaRPr lang="en-US"/>
          </a:p>
        </p:txBody>
      </p:sp>
    </p:spTree>
    <p:extLst>
      <p:ext uri="{BB962C8B-B14F-4D97-AF65-F5344CB8AC3E}">
        <p14:creationId xmlns:p14="http://schemas.microsoft.com/office/powerpoint/2010/main" val="1895666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70C0"/>
                </a:solidFill>
              </a:rPr>
              <a:t>I</a:t>
            </a:r>
            <a:r>
              <a:rPr lang="en-US" baseline="0" dirty="0" smtClean="0">
                <a:solidFill>
                  <a:srgbClr val="0070C0"/>
                </a:solidFill>
              </a:rPr>
              <a:t> like this graphic. I like the colors which allow each phase of PBL to really stand out.  I wonder if this is communicating the flow of PBL during the written process or delivery process with learners. For ex., with learners I wonder if it would be more appropriate to move Critical Friends to before the Final Product. That is when it is most often used instead of prior to Scaffolding. However, if this is the written flow map, I would move the Driving Question before Entry Doc/Event because an educator should start with a solid Driving Question and build the project from there. </a:t>
            </a:r>
          </a:p>
          <a:p>
            <a:endParaRPr lang="en-US" baseline="0" dirty="0" smtClean="0">
              <a:solidFill>
                <a:srgbClr val="0070C0"/>
              </a:solidFill>
            </a:endParaRPr>
          </a:p>
          <a:p>
            <a:endParaRPr lang="en-US" dirty="0">
              <a:solidFill>
                <a:srgbClr val="0070C0"/>
              </a:solidFill>
            </a:endParaRPr>
          </a:p>
        </p:txBody>
      </p:sp>
      <p:sp>
        <p:nvSpPr>
          <p:cNvPr id="4" name="Slide Number Placeholder 3"/>
          <p:cNvSpPr>
            <a:spLocks noGrp="1"/>
          </p:cNvSpPr>
          <p:nvPr>
            <p:ph type="sldNum" sz="quarter" idx="10"/>
          </p:nvPr>
        </p:nvSpPr>
        <p:spPr/>
        <p:txBody>
          <a:bodyPr/>
          <a:lstStyle/>
          <a:p>
            <a:fld id="{20D8AD8B-DAF1-4ACF-AFCE-E0FCA091AD49}" type="slidenum">
              <a:rPr lang="en-US" smtClean="0"/>
              <a:t>15</a:t>
            </a:fld>
            <a:endParaRPr lang="en-US"/>
          </a:p>
        </p:txBody>
      </p:sp>
    </p:spTree>
    <p:extLst>
      <p:ext uri="{BB962C8B-B14F-4D97-AF65-F5344CB8AC3E}">
        <p14:creationId xmlns:p14="http://schemas.microsoft.com/office/powerpoint/2010/main" val="1792471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70C0"/>
                </a:solidFill>
              </a:rPr>
              <a:t>I</a:t>
            </a:r>
            <a:r>
              <a:rPr lang="en-US" baseline="0" dirty="0" smtClean="0">
                <a:solidFill>
                  <a:srgbClr val="0070C0"/>
                </a:solidFill>
              </a:rPr>
              <a:t> like this graphic. I like the colors which allow each phase of PBL to really stand out.  I wonder if this is communicating the flow of PBL during the written process or delivery process with learners. For ex., with learners I wonder if it would be more appropriate to move Critical Friends to before the Final Product. That is when it is most often used instead of prior to Scaffolding. However, if this is the written flow map, I would move the Driving Question before Entry Doc/Event because an educator should start with a solid Driving Question and build the project from there. </a:t>
            </a:r>
          </a:p>
          <a:p>
            <a:endParaRPr lang="en-US" baseline="0" dirty="0" smtClean="0">
              <a:solidFill>
                <a:srgbClr val="0070C0"/>
              </a:solidFill>
            </a:endParaRPr>
          </a:p>
          <a:p>
            <a:endParaRPr lang="en-US" dirty="0">
              <a:solidFill>
                <a:srgbClr val="0070C0"/>
              </a:solidFill>
            </a:endParaRPr>
          </a:p>
        </p:txBody>
      </p:sp>
      <p:sp>
        <p:nvSpPr>
          <p:cNvPr id="4" name="Slide Number Placeholder 3"/>
          <p:cNvSpPr>
            <a:spLocks noGrp="1"/>
          </p:cNvSpPr>
          <p:nvPr>
            <p:ph type="sldNum" sz="quarter" idx="10"/>
          </p:nvPr>
        </p:nvSpPr>
        <p:spPr/>
        <p:txBody>
          <a:bodyPr/>
          <a:lstStyle/>
          <a:p>
            <a:fld id="{20D8AD8B-DAF1-4ACF-AFCE-E0FCA091AD49}" type="slidenum">
              <a:rPr lang="en-US" smtClean="0"/>
              <a:t>17</a:t>
            </a:fld>
            <a:endParaRPr lang="en-US"/>
          </a:p>
        </p:txBody>
      </p:sp>
    </p:spTree>
    <p:extLst>
      <p:ext uri="{BB962C8B-B14F-4D97-AF65-F5344CB8AC3E}">
        <p14:creationId xmlns:p14="http://schemas.microsoft.com/office/powerpoint/2010/main" val="1792471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B6E4E58-3F64-4B15-A3D1-0E7DCE95ACD3}" type="datetimeFigureOut">
              <a:rPr lang="en-US" smtClean="0"/>
              <a:t>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36E3D-7E52-4222-A5C8-9C44C2FE256E}"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6E4E58-3F64-4B15-A3D1-0E7DCE95ACD3}" type="datetimeFigureOut">
              <a:rPr lang="en-US" smtClean="0"/>
              <a:t>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6E4E58-3F64-4B15-A3D1-0E7DCE95ACD3}" type="datetimeFigureOut">
              <a:rPr lang="en-US" smtClean="0"/>
              <a:t>2/8/2013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6E4E58-3F64-4B15-A3D1-0E7DCE95ACD3}" type="datetimeFigureOut">
              <a:rPr lang="en-US" smtClean="0"/>
              <a:t>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B6E4E58-3F64-4B15-A3D1-0E7DCE95ACD3}" type="datetimeFigureOut">
              <a:rPr lang="en-US" smtClean="0"/>
              <a:t>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6E4E58-3F64-4B15-A3D1-0E7DCE95ACD3}" type="datetimeFigureOut">
              <a:rPr lang="en-US" smtClean="0"/>
              <a:t>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B6E4E58-3F64-4B15-A3D1-0E7DCE95ACD3}" type="datetimeFigureOut">
              <a:rPr lang="en-US" smtClean="0"/>
              <a:t>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6E4E58-3F64-4B15-A3D1-0E7DCE95ACD3}" type="datetimeFigureOut">
              <a:rPr lang="en-US" smtClean="0"/>
              <a:t>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6E4E58-3F64-4B15-A3D1-0E7DCE95ACD3}" type="datetimeFigureOut">
              <a:rPr lang="en-US" smtClean="0"/>
              <a:t>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636E3D-7E52-4222-A5C8-9C44C2FE25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B6E4E58-3F64-4B15-A3D1-0E7DCE95ACD3}" type="datetimeFigureOut">
              <a:rPr lang="en-US" smtClean="0"/>
              <a:t>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36E3D-7E52-4222-A5C8-9C44C2FE256E}"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B6E4E58-3F64-4B15-A3D1-0E7DCE95ACD3}" type="datetimeFigureOut">
              <a:rPr lang="en-US" smtClean="0"/>
              <a:t>2/8/2013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7636E3D-7E52-4222-A5C8-9C44C2FE25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B6E4E58-3F64-4B15-A3D1-0E7DCE95ACD3}" type="datetimeFigureOut">
              <a:rPr lang="en-US" smtClean="0"/>
              <a:t>2/8/2013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7636E3D-7E52-4222-A5C8-9C44C2FE25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principalpblcadre.wikispaces.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Jfaust@coppellisd.com" TargetMode="External"/><Relationship Id="rId2" Type="http://schemas.openxmlformats.org/officeDocument/2006/relationships/hyperlink" Target="mailto:kcarter@coppellisd.com" TargetMode="External"/><Relationship Id="rId1" Type="http://schemas.openxmlformats.org/officeDocument/2006/relationships/slideLayout" Target="../slideLayouts/slideLayout2.xml"/><Relationship Id="rId4" Type="http://schemas.openxmlformats.org/officeDocument/2006/relationships/hyperlink" Target="mailto:lmosty@coppellisd.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8077200" cy="3581400"/>
          </a:xfrm>
        </p:spPr>
        <p:txBody>
          <a:bodyPr>
            <a:normAutofit/>
          </a:bodyPr>
          <a:lstStyle/>
          <a:p>
            <a:pPr algn="ctr"/>
            <a:r>
              <a:rPr lang="en-US" sz="3600" dirty="0" smtClean="0">
                <a:latin typeface="Rockwell Condensed" pitchFamily="18" charset="0"/>
                <a:cs typeface="Sakkal Majalla" pitchFamily="2" charset="-78"/>
              </a:rPr>
              <a:t>NORTH TEXAS AREA </a:t>
            </a:r>
            <a:br>
              <a:rPr lang="en-US" sz="3600" dirty="0" smtClean="0">
                <a:latin typeface="Rockwell Condensed" pitchFamily="18" charset="0"/>
                <a:cs typeface="Sakkal Majalla" pitchFamily="2" charset="-78"/>
              </a:rPr>
            </a:br>
            <a:r>
              <a:rPr lang="en-US" sz="4400" dirty="0" smtClean="0">
                <a:latin typeface="Rockwell Condensed" pitchFamily="18" charset="0"/>
                <a:cs typeface="Sakkal Majalla" pitchFamily="2" charset="-78"/>
              </a:rPr>
              <a:t>ELEMENTARY PRINCIPALS </a:t>
            </a:r>
            <a:r>
              <a:rPr lang="en-US" sz="4800" dirty="0" smtClean="0">
                <a:latin typeface="Rockwell Condensed" pitchFamily="18" charset="0"/>
                <a:cs typeface="Sakkal Majalla" pitchFamily="2" charset="-78"/>
              </a:rPr>
              <a:t/>
            </a:r>
            <a:br>
              <a:rPr lang="en-US" sz="4800" dirty="0" smtClean="0">
                <a:latin typeface="Rockwell Condensed" pitchFamily="18" charset="0"/>
                <a:cs typeface="Sakkal Majalla" pitchFamily="2" charset="-78"/>
              </a:rPr>
            </a:br>
            <a:r>
              <a:rPr lang="en-US" sz="4400" dirty="0" smtClean="0">
                <a:latin typeface="Rockwell Condensed" pitchFamily="18" charset="0"/>
                <a:cs typeface="Sakkal Majalla" pitchFamily="2" charset="-78"/>
              </a:rPr>
              <a:t>PROJECT BASED LEARNING CADRE</a:t>
            </a:r>
            <a:endParaRPr lang="en-US" sz="4400" dirty="0">
              <a:latin typeface="Rockwell Condensed" pitchFamily="18" charset="0"/>
              <a:cs typeface="Sakkal Majalla" pitchFamily="2" charset="-78"/>
            </a:endParaRPr>
          </a:p>
        </p:txBody>
      </p:sp>
      <p:sp>
        <p:nvSpPr>
          <p:cNvPr id="5" name="TextBox 4"/>
          <p:cNvSpPr txBox="1"/>
          <p:nvPr/>
        </p:nvSpPr>
        <p:spPr>
          <a:xfrm>
            <a:off x="2667000" y="5257800"/>
            <a:ext cx="3810000" cy="1384995"/>
          </a:xfrm>
          <a:prstGeom prst="rect">
            <a:avLst/>
          </a:prstGeom>
          <a:noFill/>
        </p:spPr>
        <p:txBody>
          <a:bodyPr wrap="square" rtlCol="0">
            <a:spAutoFit/>
          </a:bodyPr>
          <a:lstStyle/>
          <a:p>
            <a:pPr algn="ctr"/>
            <a:r>
              <a:rPr lang="en-US" sz="2800" dirty="0" smtClean="0">
                <a:latin typeface="Rockwell Condensed" pitchFamily="18" charset="0"/>
              </a:rPr>
              <a:t>Mockingbird Elementary </a:t>
            </a:r>
          </a:p>
          <a:p>
            <a:pPr algn="ctr"/>
            <a:r>
              <a:rPr lang="en-US" sz="2800" dirty="0" smtClean="0">
                <a:latin typeface="Rockwell Condensed" pitchFamily="18" charset="0"/>
              </a:rPr>
              <a:t>Coppell ISD</a:t>
            </a:r>
          </a:p>
          <a:p>
            <a:pPr algn="ctr"/>
            <a:r>
              <a:rPr lang="en-US" sz="2800" dirty="0" smtClean="0">
                <a:latin typeface="Rockwell Condensed" pitchFamily="18" charset="0"/>
              </a:rPr>
              <a:t>February 6, 2013</a:t>
            </a:r>
            <a:endParaRPr lang="en-US" sz="2800" dirty="0">
              <a:latin typeface="Rockwell Condensed" pitchFamily="18" charset="0"/>
            </a:endParaRPr>
          </a:p>
        </p:txBody>
      </p:sp>
    </p:spTree>
    <p:extLst>
      <p:ext uri="{BB962C8B-B14F-4D97-AF65-F5344CB8AC3E}">
        <p14:creationId xmlns:p14="http://schemas.microsoft.com/office/powerpoint/2010/main" val="2227524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Rockwell Condensed" pitchFamily="18" charset="0"/>
                <a:cs typeface="MV Boli" pitchFamily="2" charset="0"/>
              </a:rPr>
              <a:t>Scaffolding Activities </a:t>
            </a:r>
            <a:br>
              <a:rPr lang="en-US" dirty="0" smtClean="0">
                <a:latin typeface="Rockwell Condensed" pitchFamily="18" charset="0"/>
                <a:cs typeface="MV Boli" pitchFamily="2" charset="0"/>
              </a:rPr>
            </a:br>
            <a:r>
              <a:rPr lang="en-US" dirty="0" smtClean="0">
                <a:latin typeface="Rockwell Condensed" pitchFamily="18" charset="0"/>
                <a:cs typeface="MV Boli" pitchFamily="2" charset="0"/>
              </a:rPr>
              <a:t>and Benchmarks</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r>
              <a:rPr lang="en-US" dirty="0" smtClean="0"/>
              <a:t>Mini workshops </a:t>
            </a:r>
            <a:r>
              <a:rPr lang="en-US" dirty="0"/>
              <a:t>to teach concepts and </a:t>
            </a:r>
            <a:endParaRPr lang="en-US" dirty="0" smtClean="0"/>
          </a:p>
          <a:p>
            <a:pPr marL="118872" indent="0">
              <a:buNone/>
            </a:pPr>
            <a:r>
              <a:rPr lang="en-US" dirty="0" smtClean="0"/>
              <a:t>    skills as </a:t>
            </a:r>
            <a:r>
              <a:rPr lang="en-US" dirty="0"/>
              <a:t>needed</a:t>
            </a:r>
          </a:p>
          <a:p>
            <a:endParaRPr lang="en-US" dirty="0"/>
          </a:p>
        </p:txBody>
      </p:sp>
      <p:pic>
        <p:nvPicPr>
          <p:cNvPr id="6" name="Picture 2" descr="C:\Users\dyoungs\AppData\Local\Microsoft\Windows\Temporary Internet Files\Content.Outlook\WM8WK2AW\photo (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62200" y="2971800"/>
            <a:ext cx="419100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599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Critical Friends</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r>
              <a:rPr lang="en-US" dirty="0"/>
              <a:t>I</a:t>
            </a:r>
            <a:r>
              <a:rPr lang="en-US" dirty="0" smtClean="0"/>
              <a:t>ndividuals </a:t>
            </a:r>
            <a:r>
              <a:rPr lang="en-US" dirty="0"/>
              <a:t>who provide feedback to improve the project</a:t>
            </a:r>
          </a:p>
          <a:p>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4374" y="3224580"/>
            <a:ext cx="4213225" cy="2749374"/>
          </a:xfrm>
          <a:prstGeom prst="rect">
            <a:avLst/>
          </a:prstGeom>
        </p:spPr>
      </p:pic>
    </p:spTree>
    <p:extLst>
      <p:ext uri="{BB962C8B-B14F-4D97-AF65-F5344CB8AC3E}">
        <p14:creationId xmlns:p14="http://schemas.microsoft.com/office/powerpoint/2010/main" val="14349667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Final Product</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r>
              <a:rPr lang="en-US" dirty="0" smtClean="0"/>
              <a:t>Presentation </a:t>
            </a:r>
            <a:r>
              <a:rPr lang="en-US" dirty="0"/>
              <a:t>with results of </a:t>
            </a:r>
            <a:r>
              <a:rPr lang="en-US" dirty="0" smtClean="0"/>
              <a:t>PBL</a:t>
            </a:r>
          </a:p>
          <a:p>
            <a:endParaRPr lang="en-US" dirty="0"/>
          </a:p>
          <a:p>
            <a:pPr marL="118872" indent="0">
              <a:buNone/>
            </a:pPr>
            <a:endParaRPr lang="en-US" dirty="0"/>
          </a:p>
          <a:p>
            <a:pPr marL="118872" indent="0">
              <a:buNone/>
            </a:pPr>
            <a:endParaRPr lang="en-US" dirty="0"/>
          </a:p>
          <a:p>
            <a:endParaRPr lang="en-US" dirty="0"/>
          </a:p>
        </p:txBody>
      </p:sp>
      <p:pic>
        <p:nvPicPr>
          <p:cNvPr id="7171" name="Picture 3" descr="C:\Users\pmitchell\Desktop\PBL Cadre Pics\IMG_218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62200" y="2667000"/>
            <a:ext cx="4440238" cy="3329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113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Assessment</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r>
              <a:rPr lang="en-US" dirty="0"/>
              <a:t>D</a:t>
            </a:r>
            <a:r>
              <a:rPr lang="en-US" dirty="0" smtClean="0"/>
              <a:t>esigned </a:t>
            </a:r>
            <a:r>
              <a:rPr lang="en-US" dirty="0"/>
              <a:t>to assess learner’s </a:t>
            </a:r>
            <a:r>
              <a:rPr lang="en-US" dirty="0" smtClean="0"/>
              <a:t>growth</a:t>
            </a:r>
          </a:p>
          <a:p>
            <a:endParaRPr lang="en-US" dirty="0"/>
          </a:p>
          <a:p>
            <a:endParaRPr lang="en-US" dirty="0"/>
          </a:p>
          <a:p>
            <a:endParaRPr lang="en-US" dirty="0"/>
          </a:p>
        </p:txBody>
      </p:sp>
      <p:pic>
        <p:nvPicPr>
          <p:cNvPr id="6" name="Picture 2" descr="C:\Users\dyoungs\AppData\Local\Microsoft\Windows\Temporary Internet Files\Content.Outlook\WM8WK2AW\photo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2514600"/>
            <a:ext cx="548640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714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Rockwell Condensed" pitchFamily="18" charset="0"/>
                <a:cs typeface="MV Boli" pitchFamily="2" charset="0"/>
              </a:rPr>
              <a:t>-assessment</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14053209"/>
              </p:ext>
            </p:extLst>
          </p:nvPr>
        </p:nvGraphicFramePr>
        <p:xfrm>
          <a:off x="457200" y="2133600"/>
          <a:ext cx="8229600" cy="4379214"/>
        </p:xfrm>
        <a:graphic>
          <a:graphicData uri="http://schemas.openxmlformats.org/drawingml/2006/table">
            <a:tbl>
              <a:tblPr firstRow="1" firstCol="1" bandRow="1">
                <a:tableStyleId>{5C22544A-7EE6-4342-B048-85BDC9FD1C3A}</a:tableStyleId>
              </a:tblPr>
              <a:tblGrid>
                <a:gridCol w="1370640"/>
                <a:gridCol w="2308447"/>
                <a:gridCol w="2308447"/>
                <a:gridCol w="2242066"/>
              </a:tblGrid>
              <a:tr h="254907">
                <a:tc>
                  <a:txBody>
                    <a:bodyPr/>
                    <a:lstStyle/>
                    <a:p>
                      <a:pPr marL="0" marR="0" algn="ctr">
                        <a:lnSpc>
                          <a:spcPct val="115000"/>
                        </a:lnSpc>
                        <a:spcBef>
                          <a:spcPts val="0"/>
                        </a:spcBef>
                        <a:spcAft>
                          <a:spcPts val="0"/>
                        </a:spcAft>
                      </a:pPr>
                      <a:r>
                        <a:rPr lang="en-US" sz="1000" dirty="0">
                          <a:effectLst/>
                        </a:rPr>
                        <a:t>CRITERIA</a:t>
                      </a:r>
                      <a:endParaRPr lang="en-US" sz="900" dirty="0">
                        <a:effectLst/>
                        <a:latin typeface="Calibri"/>
                        <a:ea typeface="Calibri"/>
                        <a:cs typeface="Times New Roman"/>
                      </a:endParaRPr>
                    </a:p>
                  </a:txBody>
                  <a:tcPr marL="57785" marR="57785" marT="0" marB="0"/>
                </a:tc>
                <a:tc>
                  <a:txBody>
                    <a:bodyPr/>
                    <a:lstStyle/>
                    <a:p>
                      <a:pPr marL="0" marR="0" algn="ctr">
                        <a:lnSpc>
                          <a:spcPct val="115000"/>
                        </a:lnSpc>
                        <a:spcBef>
                          <a:spcPts val="0"/>
                        </a:spcBef>
                        <a:spcAft>
                          <a:spcPts val="0"/>
                        </a:spcAft>
                      </a:pPr>
                      <a:r>
                        <a:rPr lang="en-US" sz="1000">
                          <a:effectLst/>
                        </a:rPr>
                        <a:t>IPS</a:t>
                      </a:r>
                      <a:endParaRPr lang="en-US" sz="900">
                        <a:effectLst/>
                      </a:endParaRPr>
                    </a:p>
                    <a:p>
                      <a:pPr marL="0" marR="0" algn="ctr">
                        <a:lnSpc>
                          <a:spcPct val="115000"/>
                        </a:lnSpc>
                        <a:spcBef>
                          <a:spcPts val="0"/>
                        </a:spcBef>
                        <a:spcAft>
                          <a:spcPts val="0"/>
                        </a:spcAft>
                      </a:pPr>
                      <a:r>
                        <a:rPr lang="en-US" sz="900">
                          <a:effectLst/>
                        </a:rPr>
                        <a:t>Insufficient Progress on Standard</a:t>
                      </a:r>
                      <a:endParaRPr lang="en-US" sz="900">
                        <a:effectLst/>
                        <a:latin typeface="Calibri"/>
                        <a:ea typeface="Calibri"/>
                        <a:cs typeface="Times New Roman"/>
                      </a:endParaRPr>
                    </a:p>
                  </a:txBody>
                  <a:tcPr marL="57785" marR="57785" marT="0" marB="0"/>
                </a:tc>
                <a:tc>
                  <a:txBody>
                    <a:bodyPr/>
                    <a:lstStyle/>
                    <a:p>
                      <a:pPr marL="0" marR="0" algn="ctr">
                        <a:lnSpc>
                          <a:spcPct val="115000"/>
                        </a:lnSpc>
                        <a:spcBef>
                          <a:spcPts val="0"/>
                        </a:spcBef>
                        <a:spcAft>
                          <a:spcPts val="0"/>
                        </a:spcAft>
                      </a:pPr>
                      <a:r>
                        <a:rPr lang="en-US" sz="1000">
                          <a:effectLst/>
                        </a:rPr>
                        <a:t>AS</a:t>
                      </a:r>
                      <a:endParaRPr lang="en-US" sz="900">
                        <a:effectLst/>
                      </a:endParaRPr>
                    </a:p>
                    <a:p>
                      <a:pPr marL="0" marR="0" algn="ctr">
                        <a:lnSpc>
                          <a:spcPct val="115000"/>
                        </a:lnSpc>
                        <a:spcBef>
                          <a:spcPts val="0"/>
                        </a:spcBef>
                        <a:spcAft>
                          <a:spcPts val="0"/>
                        </a:spcAft>
                      </a:pPr>
                      <a:r>
                        <a:rPr lang="en-US" sz="1000">
                          <a:effectLst/>
                        </a:rPr>
                        <a:t>Approaching the Standard</a:t>
                      </a:r>
                      <a:endParaRPr lang="en-US" sz="900">
                        <a:effectLst/>
                        <a:latin typeface="Calibri"/>
                        <a:ea typeface="Calibri"/>
                        <a:cs typeface="Times New Roman"/>
                      </a:endParaRPr>
                    </a:p>
                  </a:txBody>
                  <a:tcPr marL="57785" marR="57785" marT="0" marB="0"/>
                </a:tc>
                <a:tc>
                  <a:txBody>
                    <a:bodyPr/>
                    <a:lstStyle/>
                    <a:p>
                      <a:pPr marL="0" marR="0" algn="ctr">
                        <a:lnSpc>
                          <a:spcPct val="115000"/>
                        </a:lnSpc>
                        <a:spcBef>
                          <a:spcPts val="0"/>
                        </a:spcBef>
                        <a:spcAft>
                          <a:spcPts val="0"/>
                        </a:spcAft>
                      </a:pPr>
                      <a:r>
                        <a:rPr lang="en-US" sz="1000">
                          <a:effectLst/>
                        </a:rPr>
                        <a:t>MS</a:t>
                      </a:r>
                      <a:endParaRPr lang="en-US" sz="900">
                        <a:effectLst/>
                      </a:endParaRPr>
                    </a:p>
                    <a:p>
                      <a:pPr marL="0" marR="0" algn="ctr">
                        <a:lnSpc>
                          <a:spcPct val="115000"/>
                        </a:lnSpc>
                        <a:spcBef>
                          <a:spcPts val="0"/>
                        </a:spcBef>
                        <a:spcAft>
                          <a:spcPts val="0"/>
                        </a:spcAft>
                      </a:pPr>
                      <a:r>
                        <a:rPr lang="en-US" sz="1000">
                          <a:effectLst/>
                        </a:rPr>
                        <a:t>Mastered the Standard</a:t>
                      </a:r>
                      <a:endParaRPr lang="en-US" sz="900">
                        <a:effectLst/>
                        <a:latin typeface="Calibri"/>
                        <a:ea typeface="Calibri"/>
                        <a:cs typeface="Times New Roman"/>
                      </a:endParaRPr>
                    </a:p>
                  </a:txBody>
                  <a:tcPr marL="57785" marR="57785" marT="0" marB="0"/>
                </a:tc>
              </a:tr>
              <a:tr h="2929768">
                <a:tc>
                  <a:txBody>
                    <a:bodyPr/>
                    <a:lstStyle/>
                    <a:p>
                      <a:pPr marL="0" marR="0" algn="ctr">
                        <a:lnSpc>
                          <a:spcPct val="115000"/>
                        </a:lnSpc>
                        <a:spcBef>
                          <a:spcPts val="0"/>
                        </a:spcBef>
                        <a:spcAft>
                          <a:spcPts val="0"/>
                        </a:spcAft>
                      </a:pPr>
                      <a:r>
                        <a:rPr lang="en-US" sz="1000" dirty="0">
                          <a:effectLst/>
                        </a:rPr>
                        <a:t>Content</a:t>
                      </a:r>
                      <a:endParaRPr lang="en-US" sz="900" dirty="0">
                        <a:effectLst/>
                        <a:latin typeface="Calibri"/>
                        <a:ea typeface="Calibri"/>
                        <a:cs typeface="Times New Roman"/>
                      </a:endParaRPr>
                    </a:p>
                  </a:txBody>
                  <a:tcPr marL="57785" marR="57785" marT="0" marB="0" anchor="ctr"/>
                </a:tc>
                <a:tc>
                  <a:txBody>
                    <a:bodyPr/>
                    <a:lstStyle/>
                    <a:p>
                      <a:pPr marL="0" marR="0">
                        <a:lnSpc>
                          <a:spcPct val="115000"/>
                        </a:lnSpc>
                        <a:spcBef>
                          <a:spcPts val="0"/>
                        </a:spcBef>
                        <a:spcAft>
                          <a:spcPts val="0"/>
                        </a:spcAft>
                      </a:pPr>
                      <a:r>
                        <a:rPr lang="en-US" sz="900" dirty="0">
                          <a:effectLst/>
                        </a:rPr>
                        <a:t>The students will:</a:t>
                      </a:r>
                    </a:p>
                    <a:p>
                      <a:pPr marL="342900" marR="0" lvl="0" indent="-342900">
                        <a:spcBef>
                          <a:spcPts val="1200"/>
                        </a:spcBef>
                        <a:spcAft>
                          <a:spcPts val="0"/>
                        </a:spcAft>
                        <a:buFont typeface="Symbol"/>
                        <a:buChar char=""/>
                      </a:pPr>
                      <a:r>
                        <a:rPr lang="en-US" sz="900" dirty="0">
                          <a:effectLst/>
                        </a:rPr>
                        <a:t>Create a visual representation of a barn owl which includes at least 5 features that help the animal survive.</a:t>
                      </a:r>
                      <a:endParaRPr lang="en-US" sz="1000" dirty="0">
                        <a:effectLst/>
                      </a:endParaRPr>
                    </a:p>
                    <a:p>
                      <a:pPr marL="342900" marR="0" lvl="0" indent="-342900">
                        <a:spcBef>
                          <a:spcPts val="1200"/>
                        </a:spcBef>
                        <a:spcAft>
                          <a:spcPts val="0"/>
                        </a:spcAft>
                        <a:buFont typeface="Symbol"/>
                        <a:buChar char=""/>
                      </a:pPr>
                      <a:r>
                        <a:rPr lang="en-US" sz="900" dirty="0">
                          <a:effectLst/>
                        </a:rPr>
                        <a:t>Each feature is labeled with:</a:t>
                      </a:r>
                      <a:endParaRPr lang="en-US" sz="1000" dirty="0">
                        <a:effectLst/>
                      </a:endParaRPr>
                    </a:p>
                    <a:p>
                      <a:pPr marL="137160" marR="0">
                        <a:spcBef>
                          <a:spcPts val="1200"/>
                        </a:spcBef>
                        <a:spcAft>
                          <a:spcPts val="0"/>
                        </a:spcAft>
                      </a:pPr>
                      <a:r>
                        <a:rPr lang="en-US" sz="900" dirty="0">
                          <a:effectLst/>
                        </a:rPr>
                        <a:t>*1 or less completely different reasons why it helps the animal survive.</a:t>
                      </a:r>
                      <a:endParaRPr lang="en-US" sz="1000" dirty="0">
                        <a:effectLst/>
                      </a:endParaRPr>
                    </a:p>
                    <a:p>
                      <a:pPr marL="342900" marR="0" lvl="0" indent="-342900">
                        <a:spcBef>
                          <a:spcPts val="1200"/>
                        </a:spcBef>
                        <a:spcAft>
                          <a:spcPts val="0"/>
                        </a:spcAft>
                        <a:buFont typeface="Symbol"/>
                        <a:buChar char=""/>
                      </a:pPr>
                      <a:r>
                        <a:rPr lang="en-US" sz="1000" dirty="0">
                          <a:effectLst/>
                        </a:rPr>
                        <a:t>Diagram of Barn Owl is not labeled correctly using </a:t>
                      </a:r>
                      <a:r>
                        <a:rPr lang="en-US" sz="1000" dirty="0">
                          <a:effectLst/>
                          <a:highlight>
                            <a:srgbClr val="FFFF00"/>
                          </a:highlight>
                        </a:rPr>
                        <a:t>scientific</a:t>
                      </a:r>
                      <a:r>
                        <a:rPr lang="en-US" sz="1000" dirty="0">
                          <a:effectLst/>
                        </a:rPr>
                        <a:t> format.</a:t>
                      </a:r>
                    </a:p>
                    <a:p>
                      <a:pPr marL="342900" marR="0" lvl="0" indent="-342900">
                        <a:spcBef>
                          <a:spcPts val="1200"/>
                        </a:spcBef>
                        <a:spcAft>
                          <a:spcPts val="0"/>
                        </a:spcAft>
                        <a:buFont typeface="Symbol"/>
                        <a:buChar char=""/>
                      </a:pPr>
                      <a:r>
                        <a:rPr lang="en-US" sz="1000" dirty="0">
                          <a:effectLst/>
                        </a:rPr>
                        <a:t>Diagram is not labeled using correct grammar features.</a:t>
                      </a:r>
                    </a:p>
                    <a:p>
                      <a:pPr marL="342900" marR="0" lvl="0" indent="-342900">
                        <a:spcBef>
                          <a:spcPts val="1200"/>
                        </a:spcBef>
                        <a:spcAft>
                          <a:spcPts val="0"/>
                        </a:spcAft>
                        <a:buFont typeface="Symbol"/>
                        <a:buChar char=""/>
                      </a:pPr>
                      <a:r>
                        <a:rPr lang="en-US" sz="1000" dirty="0">
                          <a:effectLst/>
                        </a:rPr>
                        <a:t>Product is not visually appealing and easily understood.</a:t>
                      </a:r>
                    </a:p>
                    <a:p>
                      <a:pPr marL="137160" marR="0">
                        <a:spcBef>
                          <a:spcPts val="1200"/>
                        </a:spcBef>
                        <a:spcAft>
                          <a:spcPts val="0"/>
                        </a:spcAft>
                      </a:pPr>
                      <a:r>
                        <a:rPr lang="en-US" sz="1000" dirty="0">
                          <a:effectLst/>
                        </a:rPr>
                        <a:t> </a:t>
                      </a:r>
                    </a:p>
                    <a:p>
                      <a:pPr marL="137160" marR="0">
                        <a:spcBef>
                          <a:spcPts val="1200"/>
                        </a:spcBef>
                        <a:spcAft>
                          <a:spcPts val="0"/>
                        </a:spcAft>
                      </a:pPr>
                      <a:r>
                        <a:rPr lang="en-US" sz="1000" dirty="0">
                          <a:effectLst/>
                        </a:rPr>
                        <a:t> </a:t>
                      </a:r>
                    </a:p>
                    <a:p>
                      <a:pPr marL="137160" marR="0">
                        <a:spcBef>
                          <a:spcPts val="1200"/>
                        </a:spcBef>
                        <a:spcAft>
                          <a:spcPts val="0"/>
                        </a:spcAft>
                      </a:pPr>
                      <a:r>
                        <a:rPr lang="en-US" sz="900" dirty="0">
                          <a:effectLst/>
                        </a:rPr>
                        <a:t>0-------------------35--------------------69</a:t>
                      </a:r>
                      <a:endParaRPr lang="en-US" sz="1000" dirty="0">
                        <a:effectLst/>
                        <a:latin typeface="Times New Roman"/>
                        <a:ea typeface="Times New Roman"/>
                      </a:endParaRPr>
                    </a:p>
                  </a:txBody>
                  <a:tcPr marL="57785" marR="57785" marT="0" marB="0"/>
                </a:tc>
                <a:tc>
                  <a:txBody>
                    <a:bodyPr/>
                    <a:lstStyle/>
                    <a:p>
                      <a:pPr marL="0" marR="0">
                        <a:lnSpc>
                          <a:spcPct val="115000"/>
                        </a:lnSpc>
                        <a:spcBef>
                          <a:spcPts val="0"/>
                        </a:spcBef>
                        <a:spcAft>
                          <a:spcPts val="0"/>
                        </a:spcAft>
                      </a:pPr>
                      <a:r>
                        <a:rPr lang="en-US" sz="900">
                          <a:effectLst/>
                        </a:rPr>
                        <a:t>The students will:</a:t>
                      </a:r>
                    </a:p>
                    <a:p>
                      <a:pPr marL="342900" marR="0" lvl="0" indent="-342900">
                        <a:spcBef>
                          <a:spcPts val="1200"/>
                        </a:spcBef>
                        <a:spcAft>
                          <a:spcPts val="0"/>
                        </a:spcAft>
                        <a:buFont typeface="Symbol"/>
                        <a:buChar char=""/>
                      </a:pPr>
                      <a:r>
                        <a:rPr lang="en-US" sz="900">
                          <a:effectLst/>
                        </a:rPr>
                        <a:t>Create a visual representation of a barn owl which includes at least 5 features that help the animal survive.</a:t>
                      </a:r>
                      <a:endParaRPr lang="en-US" sz="1000">
                        <a:effectLst/>
                      </a:endParaRPr>
                    </a:p>
                    <a:p>
                      <a:pPr marL="342900" marR="0" lvl="0" indent="-342900">
                        <a:spcBef>
                          <a:spcPts val="1200"/>
                        </a:spcBef>
                        <a:spcAft>
                          <a:spcPts val="0"/>
                        </a:spcAft>
                        <a:buFont typeface="Symbol"/>
                        <a:buChar char=""/>
                      </a:pPr>
                      <a:r>
                        <a:rPr lang="en-US" sz="900">
                          <a:effectLst/>
                        </a:rPr>
                        <a:t>Each feature is labeled with:</a:t>
                      </a:r>
                      <a:endParaRPr lang="en-US" sz="1000">
                        <a:effectLst/>
                      </a:endParaRPr>
                    </a:p>
                    <a:p>
                      <a:pPr marL="137160" marR="0">
                        <a:spcBef>
                          <a:spcPts val="1200"/>
                        </a:spcBef>
                        <a:spcAft>
                          <a:spcPts val="0"/>
                        </a:spcAft>
                      </a:pPr>
                      <a:r>
                        <a:rPr lang="en-US" sz="900">
                          <a:effectLst/>
                        </a:rPr>
                        <a:t>*2 or less completely different reasons why it helps the animal survive.</a:t>
                      </a:r>
                      <a:endParaRPr lang="en-US" sz="1000">
                        <a:effectLst/>
                      </a:endParaRPr>
                    </a:p>
                    <a:p>
                      <a:pPr marL="342900" marR="0" lvl="0" indent="-342900">
                        <a:spcBef>
                          <a:spcPts val="1200"/>
                        </a:spcBef>
                        <a:spcAft>
                          <a:spcPts val="0"/>
                        </a:spcAft>
                        <a:buFont typeface="Symbol"/>
                        <a:buChar char=""/>
                      </a:pPr>
                      <a:r>
                        <a:rPr lang="en-US" sz="1000">
                          <a:effectLst/>
                        </a:rPr>
                        <a:t>Diagram of Barn Owl is labeled correctly using</a:t>
                      </a:r>
                      <a:r>
                        <a:rPr lang="en-US" sz="1000">
                          <a:effectLst/>
                          <a:highlight>
                            <a:srgbClr val="FFFF00"/>
                          </a:highlight>
                        </a:rPr>
                        <a:t> scientific</a:t>
                      </a:r>
                      <a:r>
                        <a:rPr lang="en-US" sz="1000">
                          <a:effectLst/>
                        </a:rPr>
                        <a:t> format.</a:t>
                      </a:r>
                    </a:p>
                    <a:p>
                      <a:pPr marL="342900" marR="0" lvl="0" indent="-342900">
                        <a:spcBef>
                          <a:spcPts val="1200"/>
                        </a:spcBef>
                        <a:spcAft>
                          <a:spcPts val="0"/>
                        </a:spcAft>
                        <a:buFont typeface="Symbol"/>
                        <a:buChar char=""/>
                      </a:pPr>
                      <a:r>
                        <a:rPr lang="en-US" sz="1000">
                          <a:effectLst/>
                        </a:rPr>
                        <a:t>Diagram is labeled using correct grammar features.</a:t>
                      </a:r>
                    </a:p>
                    <a:p>
                      <a:pPr marL="342900" marR="0" lvl="0" indent="-342900">
                        <a:spcBef>
                          <a:spcPts val="1200"/>
                        </a:spcBef>
                        <a:spcAft>
                          <a:spcPts val="0"/>
                        </a:spcAft>
                        <a:buFont typeface="Symbol"/>
                        <a:buChar char=""/>
                      </a:pPr>
                      <a:r>
                        <a:rPr lang="en-US" sz="1000">
                          <a:effectLst/>
                        </a:rPr>
                        <a:t>Product is visually appealing and easily understood.</a:t>
                      </a:r>
                    </a:p>
                    <a:p>
                      <a:pPr marL="137160" marR="0">
                        <a:spcBef>
                          <a:spcPts val="1200"/>
                        </a:spcBef>
                        <a:spcAft>
                          <a:spcPts val="0"/>
                        </a:spcAft>
                      </a:pPr>
                      <a:r>
                        <a:rPr lang="en-US" sz="1000">
                          <a:effectLst/>
                        </a:rPr>
                        <a:t> </a:t>
                      </a:r>
                    </a:p>
                    <a:p>
                      <a:pPr marL="137160" marR="0">
                        <a:spcBef>
                          <a:spcPts val="1200"/>
                        </a:spcBef>
                        <a:spcAft>
                          <a:spcPts val="0"/>
                        </a:spcAft>
                      </a:pPr>
                      <a:r>
                        <a:rPr lang="en-US" sz="1000">
                          <a:effectLst/>
                        </a:rPr>
                        <a:t> </a:t>
                      </a:r>
                    </a:p>
                    <a:p>
                      <a:pPr marL="137160" marR="0">
                        <a:spcBef>
                          <a:spcPts val="1200"/>
                        </a:spcBef>
                        <a:spcAft>
                          <a:spcPts val="0"/>
                        </a:spcAft>
                      </a:pPr>
                      <a:r>
                        <a:rPr lang="en-US" sz="1000">
                          <a:effectLst/>
                        </a:rPr>
                        <a:t> </a:t>
                      </a:r>
                    </a:p>
                    <a:p>
                      <a:pPr marL="137160" marR="0">
                        <a:spcBef>
                          <a:spcPts val="1200"/>
                        </a:spcBef>
                        <a:spcAft>
                          <a:spcPts val="0"/>
                        </a:spcAft>
                      </a:pPr>
                      <a:r>
                        <a:rPr lang="en-US" sz="1000">
                          <a:effectLst/>
                        </a:rPr>
                        <a:t>70----------------80-------------------89</a:t>
                      </a:r>
                      <a:endParaRPr lang="en-US" sz="1000">
                        <a:effectLst/>
                        <a:latin typeface="Times New Roman"/>
                        <a:ea typeface="Times New Roman"/>
                      </a:endParaRPr>
                    </a:p>
                  </a:txBody>
                  <a:tcPr marL="57785" marR="57785" marT="0" marB="0"/>
                </a:tc>
                <a:tc>
                  <a:txBody>
                    <a:bodyPr/>
                    <a:lstStyle/>
                    <a:p>
                      <a:pPr marL="0" marR="0">
                        <a:lnSpc>
                          <a:spcPct val="115000"/>
                        </a:lnSpc>
                        <a:spcBef>
                          <a:spcPts val="0"/>
                        </a:spcBef>
                        <a:spcAft>
                          <a:spcPts val="0"/>
                        </a:spcAft>
                      </a:pPr>
                      <a:r>
                        <a:rPr lang="en-US" sz="900" dirty="0">
                          <a:effectLst/>
                        </a:rPr>
                        <a:t>The students will:</a:t>
                      </a:r>
                    </a:p>
                    <a:p>
                      <a:pPr marL="342900" marR="0" lvl="0" indent="-342900">
                        <a:spcBef>
                          <a:spcPts val="1200"/>
                        </a:spcBef>
                        <a:spcAft>
                          <a:spcPts val="0"/>
                        </a:spcAft>
                        <a:buFont typeface="Symbol"/>
                        <a:buChar char=""/>
                      </a:pPr>
                      <a:r>
                        <a:rPr lang="en-US" sz="900" dirty="0">
                          <a:effectLst/>
                        </a:rPr>
                        <a:t>Create a visual representation of a barn owl which includes at least 5 features that help the animal survive.</a:t>
                      </a:r>
                      <a:endParaRPr lang="en-US" sz="1000" dirty="0">
                        <a:effectLst/>
                      </a:endParaRPr>
                    </a:p>
                    <a:p>
                      <a:pPr marL="342900" marR="0" lvl="0" indent="-342900">
                        <a:spcBef>
                          <a:spcPts val="1200"/>
                        </a:spcBef>
                        <a:spcAft>
                          <a:spcPts val="0"/>
                        </a:spcAft>
                        <a:buFont typeface="Symbol"/>
                        <a:buChar char=""/>
                      </a:pPr>
                      <a:r>
                        <a:rPr lang="en-US" sz="900" dirty="0">
                          <a:effectLst/>
                        </a:rPr>
                        <a:t>Each feature is labeled with:</a:t>
                      </a:r>
                      <a:endParaRPr lang="en-US" sz="1000" dirty="0">
                        <a:effectLst/>
                      </a:endParaRPr>
                    </a:p>
                    <a:p>
                      <a:pPr marL="137160" marR="0">
                        <a:spcBef>
                          <a:spcPts val="1200"/>
                        </a:spcBef>
                        <a:spcAft>
                          <a:spcPts val="0"/>
                        </a:spcAft>
                      </a:pPr>
                      <a:r>
                        <a:rPr lang="en-US" sz="900" dirty="0">
                          <a:effectLst/>
                        </a:rPr>
                        <a:t>*3 completely different reasons why it helps the animal survive.</a:t>
                      </a:r>
                      <a:endParaRPr lang="en-US" sz="1000" dirty="0">
                        <a:effectLst/>
                      </a:endParaRPr>
                    </a:p>
                    <a:p>
                      <a:pPr marL="342900" marR="0" lvl="0" indent="-342900">
                        <a:spcBef>
                          <a:spcPts val="1200"/>
                        </a:spcBef>
                        <a:spcAft>
                          <a:spcPts val="0"/>
                        </a:spcAft>
                        <a:buFont typeface="Symbol"/>
                        <a:buChar char=""/>
                      </a:pPr>
                      <a:r>
                        <a:rPr lang="en-US" sz="1000" dirty="0">
                          <a:effectLst/>
                        </a:rPr>
                        <a:t>Diagram of Barn Owl is labeled correctly using </a:t>
                      </a:r>
                      <a:r>
                        <a:rPr lang="en-US" sz="1000" dirty="0">
                          <a:effectLst/>
                          <a:highlight>
                            <a:srgbClr val="FFFF00"/>
                          </a:highlight>
                        </a:rPr>
                        <a:t>scientific</a:t>
                      </a:r>
                      <a:r>
                        <a:rPr lang="en-US" sz="1000" dirty="0">
                          <a:effectLst/>
                        </a:rPr>
                        <a:t> format.</a:t>
                      </a:r>
                    </a:p>
                    <a:p>
                      <a:pPr marL="342900" marR="0" lvl="0" indent="-342900">
                        <a:spcBef>
                          <a:spcPts val="1200"/>
                        </a:spcBef>
                        <a:spcAft>
                          <a:spcPts val="0"/>
                        </a:spcAft>
                        <a:buFont typeface="Symbol"/>
                        <a:buChar char=""/>
                      </a:pPr>
                      <a:r>
                        <a:rPr lang="en-US" sz="1000" dirty="0">
                          <a:effectLst/>
                        </a:rPr>
                        <a:t>Diagram is labeled using correct grammar features.</a:t>
                      </a:r>
                    </a:p>
                    <a:p>
                      <a:pPr marL="342900" marR="0" lvl="0" indent="-342900">
                        <a:spcBef>
                          <a:spcPts val="1200"/>
                        </a:spcBef>
                        <a:spcAft>
                          <a:spcPts val="0"/>
                        </a:spcAft>
                        <a:buFont typeface="Symbol"/>
                        <a:buChar char=""/>
                      </a:pPr>
                      <a:r>
                        <a:rPr lang="en-US" sz="1000" dirty="0">
                          <a:effectLst/>
                        </a:rPr>
                        <a:t>Product is visually appealing and easily understood.</a:t>
                      </a:r>
                    </a:p>
                    <a:p>
                      <a:pPr marL="137160" marR="0">
                        <a:spcBef>
                          <a:spcPts val="1200"/>
                        </a:spcBef>
                        <a:spcAft>
                          <a:spcPts val="0"/>
                        </a:spcAft>
                      </a:pPr>
                      <a:r>
                        <a:rPr lang="en-US" sz="900" dirty="0">
                          <a:effectLst/>
                        </a:rPr>
                        <a:t> </a:t>
                      </a:r>
                      <a:endParaRPr lang="en-US" sz="1000" dirty="0">
                        <a:effectLst/>
                      </a:endParaRPr>
                    </a:p>
                    <a:p>
                      <a:pPr marL="0" marR="0">
                        <a:lnSpc>
                          <a:spcPct val="115000"/>
                        </a:lnSpc>
                        <a:spcBef>
                          <a:spcPts val="0"/>
                        </a:spcBef>
                        <a:spcAft>
                          <a:spcPts val="0"/>
                        </a:spcAft>
                      </a:pPr>
                      <a:r>
                        <a:rPr lang="en-US" sz="900" dirty="0">
                          <a:effectLst/>
                        </a:rPr>
                        <a:t> </a:t>
                      </a:r>
                    </a:p>
                    <a:p>
                      <a:pPr marL="0" marR="0">
                        <a:lnSpc>
                          <a:spcPct val="115000"/>
                        </a:lnSpc>
                        <a:spcBef>
                          <a:spcPts val="0"/>
                        </a:spcBef>
                        <a:spcAft>
                          <a:spcPts val="0"/>
                        </a:spcAft>
                      </a:pPr>
                      <a:r>
                        <a:rPr lang="en-US" sz="900" dirty="0">
                          <a:effectLst/>
                        </a:rPr>
                        <a:t> </a:t>
                      </a:r>
                    </a:p>
                    <a:p>
                      <a:pPr marL="0" marR="0">
                        <a:lnSpc>
                          <a:spcPct val="115000"/>
                        </a:lnSpc>
                        <a:spcBef>
                          <a:spcPts val="0"/>
                        </a:spcBef>
                        <a:spcAft>
                          <a:spcPts val="0"/>
                        </a:spcAft>
                      </a:pPr>
                      <a:r>
                        <a:rPr lang="en-US" sz="900" dirty="0">
                          <a:effectLst/>
                        </a:rPr>
                        <a:t> </a:t>
                      </a:r>
                    </a:p>
                    <a:p>
                      <a:pPr marL="0" marR="0">
                        <a:lnSpc>
                          <a:spcPct val="115000"/>
                        </a:lnSpc>
                        <a:spcBef>
                          <a:spcPts val="0"/>
                        </a:spcBef>
                        <a:spcAft>
                          <a:spcPts val="0"/>
                        </a:spcAft>
                      </a:pPr>
                      <a:r>
                        <a:rPr lang="en-US" sz="900" dirty="0">
                          <a:effectLst/>
                        </a:rPr>
                        <a:t>90-------------------95-----------------100</a:t>
                      </a:r>
                    </a:p>
                    <a:p>
                      <a:pPr marL="0" marR="0">
                        <a:lnSpc>
                          <a:spcPct val="115000"/>
                        </a:lnSpc>
                        <a:spcBef>
                          <a:spcPts val="0"/>
                        </a:spcBef>
                        <a:spcAft>
                          <a:spcPts val="0"/>
                        </a:spcAft>
                      </a:pPr>
                      <a:r>
                        <a:rPr lang="en-US" sz="900" dirty="0">
                          <a:effectLst/>
                        </a:rPr>
                        <a:t> </a:t>
                      </a:r>
                      <a:endParaRPr lang="en-US" sz="900" dirty="0">
                        <a:effectLst/>
                        <a:latin typeface="Calibri"/>
                        <a:ea typeface="Calibri"/>
                        <a:cs typeface="Times New Roman"/>
                      </a:endParaRPr>
                    </a:p>
                  </a:txBody>
                  <a:tcPr marL="57785" marR="57785" marT="0" marB="0"/>
                </a:tc>
              </a:tr>
            </a:tbl>
          </a:graphicData>
        </a:graphic>
      </p:graphicFrame>
      <p:sp>
        <p:nvSpPr>
          <p:cNvPr id="5" name="Rectangle 4"/>
          <p:cNvSpPr/>
          <p:nvPr/>
        </p:nvSpPr>
        <p:spPr>
          <a:xfrm>
            <a:off x="2667000" y="1632466"/>
            <a:ext cx="3741730" cy="369332"/>
          </a:xfrm>
          <a:prstGeom prst="rect">
            <a:avLst/>
          </a:prstGeom>
        </p:spPr>
        <p:txBody>
          <a:bodyPr wrap="none">
            <a:spAutoFit/>
          </a:bodyPr>
          <a:lstStyle/>
          <a:p>
            <a:pPr lvl="0" fontAlgn="base">
              <a:spcBef>
                <a:spcPct val="0"/>
              </a:spcBef>
              <a:spcAft>
                <a:spcPct val="0"/>
              </a:spcAft>
            </a:pPr>
            <a:r>
              <a:rPr lang="en-US" b="1" dirty="0" smtClean="0">
                <a:latin typeface="Arial" pitchFamily="34" charset="0"/>
                <a:ea typeface="Calibri" pitchFamily="34" charset="0"/>
                <a:cs typeface="Arial" pitchFamily="34" charset="0"/>
              </a:rPr>
              <a:t>“OWL</a:t>
            </a:r>
            <a:r>
              <a:rPr lang="en-US" b="1" dirty="0">
                <a:latin typeface="Calibri"/>
                <a:ea typeface="Calibri" pitchFamily="34" charset="0"/>
                <a:cs typeface="Arial" pitchFamily="34" charset="0"/>
              </a:rPr>
              <a:t>”</a:t>
            </a:r>
            <a:r>
              <a:rPr lang="en-US" b="1" dirty="0">
                <a:latin typeface="Arial" pitchFamily="34" charset="0"/>
                <a:ea typeface="Calibri" pitchFamily="34" charset="0"/>
                <a:cs typeface="Arial" pitchFamily="34" charset="0"/>
              </a:rPr>
              <a:t> will they Survive? Rubric</a:t>
            </a:r>
            <a:endParaRPr lang="en-US" sz="1100" dirty="0">
              <a:latin typeface="Arial" pitchFamily="34" charset="0"/>
              <a:cs typeface="Arial" pitchFamily="34" charset="0"/>
            </a:endParaRPr>
          </a:p>
        </p:txBody>
      </p:sp>
    </p:spTree>
    <p:extLst>
      <p:ext uri="{BB962C8B-B14F-4D97-AF65-F5344CB8AC3E}">
        <p14:creationId xmlns:p14="http://schemas.microsoft.com/office/powerpoint/2010/main" val="3198719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fontScale="90000"/>
          </a:bodyPr>
          <a:lstStyle/>
          <a:p>
            <a:pPr algn="ctr"/>
            <a:r>
              <a:rPr lang="en-US" dirty="0" smtClean="0">
                <a:latin typeface="Rockwell Condensed" pitchFamily="18" charset="0"/>
                <a:cs typeface="MV Boli" pitchFamily="2" charset="0"/>
              </a:rPr>
              <a:t>Project-Based Learning </a:t>
            </a:r>
            <a:br>
              <a:rPr lang="en-US" dirty="0" smtClean="0">
                <a:latin typeface="Rockwell Condensed" pitchFamily="18" charset="0"/>
                <a:cs typeface="MV Boli" pitchFamily="2" charset="0"/>
              </a:rPr>
            </a:br>
            <a:r>
              <a:rPr lang="en-US" dirty="0" smtClean="0">
                <a:latin typeface="Rockwell Condensed" pitchFamily="18" charset="0"/>
                <a:cs typeface="MV Boli" pitchFamily="2" charset="0"/>
              </a:rPr>
              <a:t>for Educators</a:t>
            </a:r>
            <a:endParaRPr lang="en-US" dirty="0">
              <a:latin typeface="Rockwell Condensed" pitchFamily="18" charset="0"/>
              <a:cs typeface="MV Boli" pitchFamily="2" charset="0"/>
            </a:endParaRPr>
          </a:p>
        </p:txBody>
      </p:sp>
      <p:pic>
        <p:nvPicPr>
          <p:cNvPr id="1043" name="Picture 19"/>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428731" y="3895772"/>
            <a:ext cx="286537" cy="384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487637" y="1853909"/>
            <a:ext cx="1447800" cy="1146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Entry Document</a:t>
            </a:r>
            <a:endParaRPr lang="en-US" b="1" dirty="0"/>
          </a:p>
        </p:txBody>
      </p:sp>
      <p:sp>
        <p:nvSpPr>
          <p:cNvPr id="7" name="Rounded Rectangle 6"/>
          <p:cNvSpPr/>
          <p:nvPr/>
        </p:nvSpPr>
        <p:spPr>
          <a:xfrm>
            <a:off x="2438400" y="1799936"/>
            <a:ext cx="1524000" cy="1146464"/>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Knows and Need to Know</a:t>
            </a:r>
            <a:endParaRPr lang="en-US" b="1" dirty="0"/>
          </a:p>
        </p:txBody>
      </p:sp>
      <p:sp>
        <p:nvSpPr>
          <p:cNvPr id="9" name="Rounded Rectangle 8"/>
          <p:cNvSpPr/>
          <p:nvPr/>
        </p:nvSpPr>
        <p:spPr>
          <a:xfrm>
            <a:off x="516082" y="1853909"/>
            <a:ext cx="1447800" cy="1167246"/>
          </a:xfrm>
          <a:prstGeom prst="roundRect">
            <a:avLst/>
          </a:prstGeom>
          <a:solidFill>
            <a:srgbClr val="009900"/>
          </a:solidFill>
          <a:ln>
            <a:solidFill>
              <a:srgbClr val="0099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Driving Question</a:t>
            </a:r>
            <a:endParaRPr lang="en-US" b="1" dirty="0"/>
          </a:p>
        </p:txBody>
      </p:sp>
      <p:sp>
        <p:nvSpPr>
          <p:cNvPr id="10" name="Rounded Rectangle 9"/>
          <p:cNvSpPr/>
          <p:nvPr/>
        </p:nvSpPr>
        <p:spPr>
          <a:xfrm>
            <a:off x="6400800" y="1789544"/>
            <a:ext cx="1752600" cy="1156855"/>
          </a:xfrm>
          <a:prstGeom prst="roundRect">
            <a:avLst/>
          </a:prstGeom>
          <a:solidFill>
            <a:schemeClr val="accent3">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Social Contracts and Collaboration</a:t>
            </a:r>
            <a:endParaRPr lang="en-US" b="1" dirty="0"/>
          </a:p>
        </p:txBody>
      </p:sp>
      <p:sp>
        <p:nvSpPr>
          <p:cNvPr id="11" name="Rounded Rectangle 10"/>
          <p:cNvSpPr/>
          <p:nvPr/>
        </p:nvSpPr>
        <p:spPr>
          <a:xfrm>
            <a:off x="457200" y="4613564"/>
            <a:ext cx="1447800" cy="1101436"/>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Introduce Rubric(s)</a:t>
            </a:r>
            <a:endParaRPr lang="en-US" b="1" dirty="0"/>
          </a:p>
        </p:txBody>
      </p:sp>
      <p:sp>
        <p:nvSpPr>
          <p:cNvPr id="12" name="Rounded Rectangle 11"/>
          <p:cNvSpPr/>
          <p:nvPr/>
        </p:nvSpPr>
        <p:spPr>
          <a:xfrm>
            <a:off x="2133600" y="4613564"/>
            <a:ext cx="1447800" cy="1101436"/>
          </a:xfrm>
          <a:prstGeom prst="roundRect">
            <a:avLst/>
          </a:prstGeom>
          <a:solidFill>
            <a:srgbClr val="FF3399"/>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Critical Friends</a:t>
            </a:r>
            <a:endParaRPr lang="en-US" b="1" dirty="0"/>
          </a:p>
        </p:txBody>
      </p:sp>
      <p:sp>
        <p:nvSpPr>
          <p:cNvPr id="13" name="Rounded Rectangle 12"/>
          <p:cNvSpPr/>
          <p:nvPr/>
        </p:nvSpPr>
        <p:spPr>
          <a:xfrm>
            <a:off x="3886200" y="4630882"/>
            <a:ext cx="1524000" cy="1084118"/>
          </a:xfrm>
          <a:prstGeom prst="round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t>ScaffoldingActivities</a:t>
            </a:r>
            <a:r>
              <a:rPr lang="en-US" b="1" dirty="0" smtClean="0"/>
              <a:t> and  Benchmarks</a:t>
            </a:r>
            <a:endParaRPr lang="en-US" b="1" dirty="0"/>
          </a:p>
        </p:txBody>
      </p:sp>
      <p:sp>
        <p:nvSpPr>
          <p:cNvPr id="14" name="Rounded Rectangle 13"/>
          <p:cNvSpPr/>
          <p:nvPr/>
        </p:nvSpPr>
        <p:spPr>
          <a:xfrm>
            <a:off x="5656984" y="4613564"/>
            <a:ext cx="1371600" cy="1101436"/>
          </a:xfrm>
          <a:prstGeom prst="round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Final Product</a:t>
            </a:r>
            <a:endParaRPr lang="en-US" b="1" dirty="0"/>
          </a:p>
        </p:txBody>
      </p:sp>
      <p:sp>
        <p:nvSpPr>
          <p:cNvPr id="15" name="Rounded Rectangle 14"/>
          <p:cNvSpPr/>
          <p:nvPr/>
        </p:nvSpPr>
        <p:spPr>
          <a:xfrm>
            <a:off x="7209559" y="4613564"/>
            <a:ext cx="1600200" cy="1101436"/>
          </a:xfrm>
          <a:prstGeom prst="roundRect">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Assessment</a:t>
            </a:r>
            <a:endParaRPr lang="en-US" b="1" dirty="0"/>
          </a:p>
        </p:txBody>
      </p:sp>
      <p:sp>
        <p:nvSpPr>
          <p:cNvPr id="16" name="Right Arrow 15"/>
          <p:cNvSpPr/>
          <p:nvPr/>
        </p:nvSpPr>
        <p:spPr>
          <a:xfrm>
            <a:off x="1963882" y="2323521"/>
            <a:ext cx="457200" cy="2280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3985161" y="2373290"/>
            <a:ext cx="457200" cy="1887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5935438" y="2362778"/>
            <a:ext cx="420336" cy="2280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860712" y="3733800"/>
            <a:ext cx="342901"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8219209" y="2362777"/>
            <a:ext cx="381000" cy="217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8409709" y="2590800"/>
            <a:ext cx="1905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60712" y="3200400"/>
            <a:ext cx="7644247"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1905000" y="5084762"/>
            <a:ext cx="228600" cy="2459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3633355" y="5084762"/>
            <a:ext cx="228600" cy="2459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4"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8584" y="5015634"/>
            <a:ext cx="180975"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9568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dyoungs\AppData\Local\Microsoft\Windows\Temporary Internet Files\Content.Outlook\YBAKJHSR\photo (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7760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a:bodyPr>
          <a:lstStyle/>
          <a:p>
            <a:pPr algn="ctr"/>
            <a:r>
              <a:rPr lang="en-US" dirty="0" smtClean="0">
                <a:latin typeface="Rockwell Condensed" pitchFamily="18" charset="0"/>
                <a:cs typeface="MV Boli" pitchFamily="2" charset="0"/>
              </a:rPr>
              <a:t>Project-Based Learning for Learners</a:t>
            </a:r>
            <a:endParaRPr lang="en-US" dirty="0">
              <a:latin typeface="Rockwell Condensed" pitchFamily="18" charset="0"/>
              <a:cs typeface="MV Boli" pitchFamily="2" charset="0"/>
            </a:endParaRPr>
          </a:p>
        </p:txBody>
      </p:sp>
      <p:pic>
        <p:nvPicPr>
          <p:cNvPr id="1043" name="Picture 19"/>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428731" y="3895772"/>
            <a:ext cx="286537" cy="384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57200" y="1799936"/>
            <a:ext cx="1447800" cy="1146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Entry Document</a:t>
            </a:r>
            <a:endParaRPr lang="en-US" b="1" dirty="0"/>
          </a:p>
        </p:txBody>
      </p:sp>
      <p:sp>
        <p:nvSpPr>
          <p:cNvPr id="7" name="Rounded Rectangle 6"/>
          <p:cNvSpPr/>
          <p:nvPr/>
        </p:nvSpPr>
        <p:spPr>
          <a:xfrm>
            <a:off x="2438400" y="1799936"/>
            <a:ext cx="1524000" cy="1146464"/>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Knows and Need to Know</a:t>
            </a:r>
            <a:endParaRPr lang="en-US" b="1" dirty="0"/>
          </a:p>
        </p:txBody>
      </p:sp>
      <p:sp>
        <p:nvSpPr>
          <p:cNvPr id="9" name="Rounded Rectangle 8"/>
          <p:cNvSpPr/>
          <p:nvPr/>
        </p:nvSpPr>
        <p:spPr>
          <a:xfrm>
            <a:off x="4516582" y="1779154"/>
            <a:ext cx="1447800" cy="1167246"/>
          </a:xfrm>
          <a:prstGeom prst="roundRect">
            <a:avLst/>
          </a:prstGeom>
          <a:solidFill>
            <a:srgbClr val="009900"/>
          </a:solidFill>
          <a:ln>
            <a:solidFill>
              <a:srgbClr val="0099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Driving Question</a:t>
            </a:r>
            <a:endParaRPr lang="en-US" b="1" dirty="0"/>
          </a:p>
        </p:txBody>
      </p:sp>
      <p:sp>
        <p:nvSpPr>
          <p:cNvPr id="10" name="Rounded Rectangle 9"/>
          <p:cNvSpPr/>
          <p:nvPr/>
        </p:nvSpPr>
        <p:spPr>
          <a:xfrm>
            <a:off x="6400800" y="1789544"/>
            <a:ext cx="1752600" cy="1156855"/>
          </a:xfrm>
          <a:prstGeom prst="roundRect">
            <a:avLst/>
          </a:prstGeom>
          <a:solidFill>
            <a:schemeClr val="accent3">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Social Contracts and Collaboration</a:t>
            </a:r>
            <a:endParaRPr lang="en-US" b="1" dirty="0"/>
          </a:p>
        </p:txBody>
      </p:sp>
      <p:sp>
        <p:nvSpPr>
          <p:cNvPr id="11" name="Rounded Rectangle 10"/>
          <p:cNvSpPr/>
          <p:nvPr/>
        </p:nvSpPr>
        <p:spPr>
          <a:xfrm>
            <a:off x="457200" y="4613564"/>
            <a:ext cx="1447800" cy="1101436"/>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Introduce Rubric(s)</a:t>
            </a:r>
            <a:endParaRPr lang="en-US" b="1" dirty="0"/>
          </a:p>
        </p:txBody>
      </p:sp>
      <p:sp>
        <p:nvSpPr>
          <p:cNvPr id="12" name="Rounded Rectangle 11"/>
          <p:cNvSpPr/>
          <p:nvPr/>
        </p:nvSpPr>
        <p:spPr>
          <a:xfrm>
            <a:off x="3958935" y="4657003"/>
            <a:ext cx="1447800" cy="1101436"/>
          </a:xfrm>
          <a:prstGeom prst="roundRect">
            <a:avLst/>
          </a:prstGeom>
          <a:solidFill>
            <a:srgbClr val="FF3399"/>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Critical Friends</a:t>
            </a:r>
            <a:endParaRPr lang="en-US" b="1" dirty="0"/>
          </a:p>
        </p:txBody>
      </p:sp>
      <p:sp>
        <p:nvSpPr>
          <p:cNvPr id="13" name="Rounded Rectangle 12"/>
          <p:cNvSpPr/>
          <p:nvPr/>
        </p:nvSpPr>
        <p:spPr>
          <a:xfrm>
            <a:off x="2133600" y="4622223"/>
            <a:ext cx="1524000" cy="1084118"/>
          </a:xfrm>
          <a:prstGeom prst="round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t>ScaffoldingActivities</a:t>
            </a:r>
            <a:r>
              <a:rPr lang="en-US" b="1" dirty="0" smtClean="0"/>
              <a:t> and  Benchmarks</a:t>
            </a:r>
            <a:endParaRPr lang="en-US" b="1" dirty="0"/>
          </a:p>
        </p:txBody>
      </p:sp>
      <p:sp>
        <p:nvSpPr>
          <p:cNvPr id="14" name="Rounded Rectangle 13"/>
          <p:cNvSpPr/>
          <p:nvPr/>
        </p:nvSpPr>
        <p:spPr>
          <a:xfrm>
            <a:off x="5656984" y="4613564"/>
            <a:ext cx="1371600" cy="1101436"/>
          </a:xfrm>
          <a:prstGeom prst="round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Final Product</a:t>
            </a:r>
            <a:endParaRPr lang="en-US" b="1" dirty="0"/>
          </a:p>
        </p:txBody>
      </p:sp>
      <p:sp>
        <p:nvSpPr>
          <p:cNvPr id="15" name="Rounded Rectangle 14"/>
          <p:cNvSpPr/>
          <p:nvPr/>
        </p:nvSpPr>
        <p:spPr>
          <a:xfrm>
            <a:off x="7209559" y="4613564"/>
            <a:ext cx="1600200" cy="1101436"/>
          </a:xfrm>
          <a:prstGeom prst="roundRect">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Assessment</a:t>
            </a:r>
            <a:endParaRPr lang="en-US" b="1" dirty="0"/>
          </a:p>
        </p:txBody>
      </p:sp>
      <p:sp>
        <p:nvSpPr>
          <p:cNvPr id="16" name="Right Arrow 15"/>
          <p:cNvSpPr/>
          <p:nvPr/>
        </p:nvSpPr>
        <p:spPr>
          <a:xfrm>
            <a:off x="1963882" y="2323521"/>
            <a:ext cx="457200" cy="2280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4028209" y="2362777"/>
            <a:ext cx="457200" cy="2280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6011142" y="2362778"/>
            <a:ext cx="344631" cy="2280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860712" y="3733800"/>
            <a:ext cx="342901"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8219209" y="2362777"/>
            <a:ext cx="381000" cy="217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8409709" y="2590800"/>
            <a:ext cx="1905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60712" y="3200400"/>
            <a:ext cx="7644247"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1905000" y="5084762"/>
            <a:ext cx="228600" cy="2459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3657600" y="5084762"/>
            <a:ext cx="293419" cy="2459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4"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8584" y="5015634"/>
            <a:ext cx="180975"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0247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Round Table Discussion</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normAutofit/>
          </a:bodyPr>
          <a:lstStyle/>
          <a:p>
            <a:r>
              <a:rPr lang="en-US" dirty="0" smtClean="0"/>
              <a:t>Dialogue</a:t>
            </a:r>
          </a:p>
          <a:p>
            <a:r>
              <a:rPr lang="en-US" dirty="0" smtClean="0"/>
              <a:t>Share ideas</a:t>
            </a:r>
          </a:p>
          <a:p>
            <a:r>
              <a:rPr lang="en-US" dirty="0" smtClean="0"/>
              <a:t>Celebrate triumphs</a:t>
            </a:r>
          </a:p>
          <a:p>
            <a:r>
              <a:rPr lang="en-US" dirty="0" smtClean="0"/>
              <a:t>Discuss hot topics</a:t>
            </a:r>
          </a:p>
          <a:p>
            <a:pPr marL="118872" indent="0">
              <a:buNone/>
            </a:pPr>
            <a:endParaRPr lang="en-US" dirty="0"/>
          </a:p>
          <a:p>
            <a:pPr marL="118872" indent="0">
              <a:buNone/>
            </a:pPr>
            <a:r>
              <a:rPr lang="en-US" dirty="0" smtClean="0"/>
              <a:t>What would you like to see out of this group?</a:t>
            </a:r>
          </a:p>
          <a:p>
            <a:pPr marL="118872" indent="0">
              <a:buNone/>
            </a:pPr>
            <a:endParaRPr lang="en-US" dirty="0"/>
          </a:p>
          <a:p>
            <a:pPr marL="118872" indent="0">
              <a:buNone/>
            </a:pPr>
            <a:r>
              <a:rPr lang="en-US" dirty="0" smtClean="0"/>
              <a:t>Name this cadre! </a:t>
            </a:r>
          </a:p>
          <a:p>
            <a:pPr marL="118872" indent="0">
              <a:buNone/>
            </a:pPr>
            <a:endParaRPr lang="en-US" dirty="0"/>
          </a:p>
          <a:p>
            <a:endParaRPr lang="en-US" dirty="0"/>
          </a:p>
        </p:txBody>
      </p:sp>
    </p:spTree>
    <p:extLst>
      <p:ext uri="{BB962C8B-B14F-4D97-AF65-F5344CB8AC3E}">
        <p14:creationId xmlns:p14="http://schemas.microsoft.com/office/powerpoint/2010/main" val="3249073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Next Steps</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normAutofit/>
          </a:bodyPr>
          <a:lstStyle/>
          <a:p>
            <a:r>
              <a:rPr lang="en-US" dirty="0" smtClean="0"/>
              <a:t>Meeting dates</a:t>
            </a:r>
          </a:p>
          <a:p>
            <a:r>
              <a:rPr lang="en-US" dirty="0" smtClean="0"/>
              <a:t>Stay connected </a:t>
            </a:r>
          </a:p>
          <a:p>
            <a:pPr lvl="1"/>
            <a:r>
              <a:rPr lang="en-US" i="1" dirty="0" smtClean="0"/>
              <a:t>to </a:t>
            </a:r>
            <a:r>
              <a:rPr lang="en-US" i="1" dirty="0"/>
              <a:t>join the wiki, please visit: </a:t>
            </a:r>
            <a:endParaRPr lang="en-US" i="1" dirty="0" smtClean="0"/>
          </a:p>
          <a:p>
            <a:pPr lvl="1"/>
            <a:r>
              <a:rPr lang="en-US" u="sng" dirty="0">
                <a:hlinkClick r:id="rId2"/>
              </a:rPr>
              <a:t>http://</a:t>
            </a:r>
            <a:r>
              <a:rPr lang="en-US" u="sng" dirty="0" smtClean="0">
                <a:hlinkClick r:id="rId2"/>
              </a:rPr>
              <a:t>principalpblcadre.wikispaces.com</a:t>
            </a:r>
            <a:endParaRPr lang="en-US" u="sng" dirty="0" smtClean="0"/>
          </a:p>
          <a:p>
            <a:pPr marL="457200" lvl="1" indent="0">
              <a:buNone/>
            </a:pPr>
            <a:r>
              <a:rPr lang="en-US" dirty="0" smtClean="0"/>
              <a:t> </a:t>
            </a:r>
            <a:r>
              <a:rPr lang="en-US" dirty="0"/>
              <a:t>  </a:t>
            </a:r>
            <a:endParaRPr lang="en-US" i="1" dirty="0" smtClean="0"/>
          </a:p>
          <a:p>
            <a:endParaRPr lang="en-US" dirty="0"/>
          </a:p>
        </p:txBody>
      </p:sp>
    </p:spTree>
    <p:extLst>
      <p:ext uri="{BB962C8B-B14F-4D97-AF65-F5344CB8AC3E}">
        <p14:creationId xmlns:p14="http://schemas.microsoft.com/office/powerpoint/2010/main" val="2407627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52728"/>
          </a:xfrm>
        </p:spPr>
        <p:txBody>
          <a:bodyPr>
            <a:normAutofit fontScale="90000"/>
          </a:bodyPr>
          <a:lstStyle/>
          <a:p>
            <a:pPr algn="ctr"/>
            <a:r>
              <a:rPr lang="en-US" dirty="0" smtClean="0">
                <a:latin typeface="Rockwell Condensed" pitchFamily="18" charset="0"/>
                <a:cs typeface="MV Boli" pitchFamily="2" charset="0"/>
              </a:rPr>
              <a:t>Elementary Principals </a:t>
            </a:r>
            <a:br>
              <a:rPr lang="en-US" dirty="0" smtClean="0">
                <a:latin typeface="Rockwell Condensed" pitchFamily="18" charset="0"/>
                <a:cs typeface="MV Boli" pitchFamily="2" charset="0"/>
              </a:rPr>
            </a:br>
            <a:r>
              <a:rPr lang="en-US" dirty="0" smtClean="0">
                <a:latin typeface="Rockwell Condensed" pitchFamily="18" charset="0"/>
                <a:cs typeface="MV Boli" pitchFamily="2" charset="0"/>
              </a:rPr>
              <a:t>PBL Cadre, 2013</a:t>
            </a:r>
            <a:endParaRPr lang="en-US" dirty="0">
              <a:latin typeface="Rockwell Condensed" pitchFamily="18" charset="0"/>
              <a:cs typeface="MV Boli" pitchFamily="2" charset="0"/>
            </a:endParaRPr>
          </a:p>
        </p:txBody>
      </p:sp>
      <p:sp>
        <p:nvSpPr>
          <p:cNvPr id="3" name="Content Placeholder 2"/>
          <p:cNvSpPr>
            <a:spLocks noGrp="1"/>
          </p:cNvSpPr>
          <p:nvPr>
            <p:ph idx="1"/>
          </p:nvPr>
        </p:nvSpPr>
        <p:spPr>
          <a:xfrm>
            <a:off x="533400" y="1752600"/>
            <a:ext cx="8229600" cy="4625609"/>
          </a:xfrm>
        </p:spPr>
        <p:txBody>
          <a:bodyPr>
            <a:normAutofit/>
          </a:bodyPr>
          <a:lstStyle/>
          <a:p>
            <a:pPr marL="118872" indent="0">
              <a:buNone/>
            </a:pPr>
            <a:r>
              <a:rPr lang="en-US" sz="4800" dirty="0" smtClean="0"/>
              <a:t>Purpose: To create a supportive network of elementary principals to foster the growth of Project Based Learning for young learners.  </a:t>
            </a:r>
          </a:p>
          <a:p>
            <a:pPr marL="118872" indent="0">
              <a:buNone/>
            </a:pPr>
            <a:endParaRPr lang="en-US" sz="4800" dirty="0" smtClean="0"/>
          </a:p>
          <a:p>
            <a:pPr marL="118872" indent="0">
              <a:buNone/>
            </a:pPr>
            <a:endParaRPr lang="en-US" sz="4800" dirty="0" smtClean="0"/>
          </a:p>
          <a:p>
            <a:pPr marL="118872" indent="0">
              <a:buNone/>
            </a:pPr>
            <a:endParaRPr lang="en-US" dirty="0"/>
          </a:p>
        </p:txBody>
      </p:sp>
    </p:spTree>
    <p:extLst>
      <p:ext uri="{BB962C8B-B14F-4D97-AF65-F5344CB8AC3E}">
        <p14:creationId xmlns:p14="http://schemas.microsoft.com/office/powerpoint/2010/main" val="3034706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Rockwell Condensed" pitchFamily="18" charset="0"/>
                <a:cs typeface="MV Boli" pitchFamily="2" charset="0"/>
              </a:rPr>
              <a:t>RESOURCES</a:t>
            </a:r>
            <a:endParaRPr lang="en-US" dirty="0">
              <a:latin typeface="Rockwell Condensed" pitchFamily="18" charset="0"/>
              <a:cs typeface="MV Boli" pitchFamily="2" charset="0"/>
            </a:endParaRPr>
          </a:p>
        </p:txBody>
      </p:sp>
      <p:sp>
        <p:nvSpPr>
          <p:cNvPr id="3" name="Content Placeholder 2"/>
          <p:cNvSpPr>
            <a:spLocks noGrp="1"/>
          </p:cNvSpPr>
          <p:nvPr>
            <p:ph idx="1"/>
          </p:nvPr>
        </p:nvSpPr>
        <p:spPr>
          <a:xfrm>
            <a:off x="457200" y="1775191"/>
            <a:ext cx="8229600" cy="5463809"/>
          </a:xfrm>
        </p:spPr>
        <p:txBody>
          <a:bodyPr>
            <a:normAutofit/>
          </a:bodyPr>
          <a:lstStyle/>
          <a:p>
            <a:r>
              <a:rPr lang="en-US" sz="2800" dirty="0"/>
              <a:t>www.bie.org/PBL</a:t>
            </a:r>
          </a:p>
          <a:p>
            <a:r>
              <a:rPr lang="en-US" sz="2800" i="1" u="sng" dirty="0"/>
              <a:t>PBL in the Elementary Grades</a:t>
            </a:r>
            <a:r>
              <a:rPr lang="en-US" sz="2800" i="1" dirty="0"/>
              <a:t> </a:t>
            </a:r>
            <a:r>
              <a:rPr lang="en-US" sz="2800" dirty="0"/>
              <a:t>– Buck Institute </a:t>
            </a:r>
            <a:r>
              <a:rPr lang="en-US" sz="2800" dirty="0" smtClean="0"/>
              <a:t>by Sara </a:t>
            </a:r>
            <a:r>
              <a:rPr lang="en-US" sz="2800" dirty="0" err="1" smtClean="0"/>
              <a:t>Hallermann</a:t>
            </a:r>
            <a:r>
              <a:rPr lang="en-US" sz="2800" dirty="0" smtClean="0"/>
              <a:t> and John </a:t>
            </a:r>
            <a:r>
              <a:rPr lang="en-US" sz="2800" dirty="0" err="1" smtClean="0"/>
              <a:t>Larmer</a:t>
            </a:r>
            <a:endParaRPr lang="en-US" sz="2800" dirty="0" smtClean="0"/>
          </a:p>
          <a:p>
            <a:r>
              <a:rPr lang="en-US" sz="2800" i="1" u="sng" dirty="0"/>
              <a:t>Project-Based Learning With Young Children</a:t>
            </a:r>
            <a:r>
              <a:rPr lang="en-US" sz="2800" i="1" dirty="0"/>
              <a:t> </a:t>
            </a:r>
            <a:r>
              <a:rPr lang="en-US" sz="2800" dirty="0"/>
              <a:t>by Deborah </a:t>
            </a:r>
            <a:r>
              <a:rPr lang="en-US" sz="2800" dirty="0" err="1"/>
              <a:t>Diffily</a:t>
            </a:r>
            <a:r>
              <a:rPr lang="en-US" sz="2800" dirty="0"/>
              <a:t> and Charlotte </a:t>
            </a:r>
            <a:r>
              <a:rPr lang="en-US" sz="2800" dirty="0" err="1" smtClean="0"/>
              <a:t>Sassman</a:t>
            </a:r>
            <a:endParaRPr lang="en-US" sz="2800" dirty="0"/>
          </a:p>
          <a:p>
            <a:r>
              <a:rPr lang="en-US" sz="2800" i="1" u="sng" dirty="0"/>
              <a:t>Problems as Possibilities: Problem-Based Learning for K-16 Education</a:t>
            </a:r>
            <a:r>
              <a:rPr lang="en-US" sz="2800" i="1" dirty="0"/>
              <a:t> </a:t>
            </a:r>
            <a:r>
              <a:rPr lang="en-US" sz="2800" dirty="0"/>
              <a:t>by Linda </a:t>
            </a:r>
            <a:r>
              <a:rPr lang="en-US" sz="2800" dirty="0" err="1"/>
              <a:t>Torp</a:t>
            </a:r>
            <a:r>
              <a:rPr lang="en-US" sz="2800" dirty="0"/>
              <a:t> and Sara </a:t>
            </a:r>
            <a:r>
              <a:rPr lang="en-US" sz="2800" dirty="0" smtClean="0"/>
              <a:t>Sage</a:t>
            </a:r>
          </a:p>
          <a:p>
            <a:r>
              <a:rPr lang="en-US" sz="2800" dirty="0" smtClean="0"/>
              <a:t>Mind Missions Learning Systems</a:t>
            </a:r>
          </a:p>
          <a:p>
            <a:r>
              <a:rPr lang="en-US" sz="2800" dirty="0" smtClean="0"/>
              <a:t>Coppell ISD PBL Coaches - </a:t>
            </a:r>
            <a:r>
              <a:rPr lang="en-US" sz="2800" u="sng" dirty="0" smtClean="0">
                <a:hlinkClick r:id="rId2"/>
              </a:rPr>
              <a:t>kcarter@coppellisd.com</a:t>
            </a:r>
            <a:r>
              <a:rPr lang="en-US" sz="2800" u="sng" dirty="0" smtClean="0"/>
              <a:t>; </a:t>
            </a:r>
          </a:p>
          <a:p>
            <a:pPr marL="118872" indent="0">
              <a:buNone/>
            </a:pPr>
            <a:r>
              <a:rPr lang="en-US" sz="2800" dirty="0" smtClean="0"/>
              <a:t>     </a:t>
            </a:r>
            <a:r>
              <a:rPr lang="en-US" sz="2800" u="sng" dirty="0" smtClean="0">
                <a:hlinkClick r:id="rId3"/>
              </a:rPr>
              <a:t>Jfaust@coppellisd.com</a:t>
            </a:r>
            <a:r>
              <a:rPr lang="en-US" sz="2800" u="sng" dirty="0" smtClean="0"/>
              <a:t>;</a:t>
            </a:r>
            <a:r>
              <a:rPr lang="en-US" sz="2800" dirty="0" smtClean="0"/>
              <a:t> </a:t>
            </a:r>
            <a:r>
              <a:rPr lang="en-US" sz="2800" dirty="0" smtClean="0">
                <a:hlinkClick r:id="rId4"/>
              </a:rPr>
              <a:t>lmosty@coppellisd.com</a:t>
            </a:r>
            <a:endParaRPr lang="en-US" sz="2800" dirty="0" smtClean="0"/>
          </a:p>
          <a:p>
            <a:pPr marL="118872" indent="0">
              <a:buNone/>
            </a:pPr>
            <a:endParaRPr lang="en-US" dirty="0"/>
          </a:p>
        </p:txBody>
      </p:sp>
    </p:spTree>
    <p:extLst>
      <p:ext uri="{BB962C8B-B14F-4D97-AF65-F5344CB8AC3E}">
        <p14:creationId xmlns:p14="http://schemas.microsoft.com/office/powerpoint/2010/main" val="409286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52728"/>
          </a:xfrm>
        </p:spPr>
        <p:txBody>
          <a:bodyPr>
            <a:normAutofit/>
          </a:bodyPr>
          <a:lstStyle/>
          <a:p>
            <a:pPr algn="ctr"/>
            <a:r>
              <a:rPr lang="en-US" dirty="0" smtClean="0">
                <a:latin typeface="Rockwell Condensed" pitchFamily="18" charset="0"/>
                <a:cs typeface="MV Boli" pitchFamily="2" charset="0"/>
              </a:rPr>
              <a:t>Project Based Learning</a:t>
            </a:r>
            <a:endParaRPr lang="en-US" dirty="0">
              <a:latin typeface="Rockwell Condensed" pitchFamily="18" charset="0"/>
              <a:cs typeface="MV Boli" pitchFamily="2" charset="0"/>
            </a:endParaRPr>
          </a:p>
        </p:txBody>
      </p:sp>
      <p:sp>
        <p:nvSpPr>
          <p:cNvPr id="3" name="Content Placeholder 2"/>
          <p:cNvSpPr>
            <a:spLocks noGrp="1"/>
          </p:cNvSpPr>
          <p:nvPr>
            <p:ph idx="1"/>
          </p:nvPr>
        </p:nvSpPr>
        <p:spPr>
          <a:xfrm>
            <a:off x="533400" y="1752600"/>
            <a:ext cx="8229600" cy="4625609"/>
          </a:xfrm>
        </p:spPr>
        <p:txBody>
          <a:bodyPr>
            <a:normAutofit/>
          </a:bodyPr>
          <a:lstStyle/>
          <a:p>
            <a:pPr marL="118872" indent="0">
              <a:buNone/>
            </a:pPr>
            <a:r>
              <a:rPr lang="en-US" dirty="0" smtClean="0"/>
              <a:t>“…a systematic teaching method that engages students in learning important knowledge and 21</a:t>
            </a:r>
            <a:r>
              <a:rPr lang="en-US" baseline="30000" dirty="0" smtClean="0"/>
              <a:t>st</a:t>
            </a:r>
            <a:r>
              <a:rPr lang="en-US" dirty="0"/>
              <a:t> </a:t>
            </a:r>
            <a:r>
              <a:rPr lang="en-US" dirty="0" smtClean="0"/>
              <a:t>century skills through an extended, student-influenced inquiry process structured around complex, authentic questions and carefully designed products and learning tasks.” - </a:t>
            </a:r>
            <a:r>
              <a:rPr lang="en-US" i="1" u="sng" dirty="0" smtClean="0"/>
              <a:t>PBL </a:t>
            </a:r>
            <a:r>
              <a:rPr lang="en-US" i="1" u="sng" dirty="0"/>
              <a:t>in the Elementary </a:t>
            </a:r>
            <a:r>
              <a:rPr lang="en-US" i="1" u="sng" dirty="0" smtClean="0"/>
              <a:t>Grades</a:t>
            </a:r>
            <a:r>
              <a:rPr lang="en-US" i="1" dirty="0" smtClean="0"/>
              <a:t>, </a:t>
            </a:r>
            <a:r>
              <a:rPr lang="en-US" dirty="0" smtClean="0"/>
              <a:t> </a:t>
            </a:r>
            <a:r>
              <a:rPr lang="en-US" dirty="0"/>
              <a:t>by Sara </a:t>
            </a:r>
            <a:r>
              <a:rPr lang="en-US" dirty="0" err="1"/>
              <a:t>Hallermann</a:t>
            </a:r>
            <a:r>
              <a:rPr lang="en-US" dirty="0"/>
              <a:t> and John </a:t>
            </a:r>
            <a:r>
              <a:rPr lang="en-US" dirty="0" err="1"/>
              <a:t>Larmer</a:t>
            </a:r>
            <a:endParaRPr lang="en-US" dirty="0"/>
          </a:p>
          <a:p>
            <a:pPr marL="118872" indent="0">
              <a:buNone/>
            </a:pPr>
            <a:endParaRPr lang="en-US" sz="3000" dirty="0" smtClean="0"/>
          </a:p>
          <a:p>
            <a:pPr marL="118872" indent="0">
              <a:buNone/>
            </a:pPr>
            <a:endParaRPr lang="en-US" sz="3000" dirty="0" smtClean="0"/>
          </a:p>
          <a:p>
            <a:pPr marL="118872" indent="0">
              <a:buNone/>
            </a:pPr>
            <a:endParaRPr lang="en-US" dirty="0"/>
          </a:p>
        </p:txBody>
      </p:sp>
    </p:spTree>
    <p:extLst>
      <p:ext uri="{BB962C8B-B14F-4D97-AF65-F5344CB8AC3E}">
        <p14:creationId xmlns:p14="http://schemas.microsoft.com/office/powerpoint/2010/main" val="1757921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52728"/>
          </a:xfrm>
        </p:spPr>
        <p:txBody>
          <a:bodyPr/>
          <a:lstStyle/>
          <a:p>
            <a:pPr algn="ctr"/>
            <a:r>
              <a:rPr lang="en-US" dirty="0" smtClean="0">
                <a:latin typeface="Rockwell Condensed" pitchFamily="18" charset="0"/>
                <a:cs typeface="MV Boli" pitchFamily="2" charset="0"/>
              </a:rPr>
              <a:t>Entry Event/Launch</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normAutofit/>
          </a:bodyPr>
          <a:lstStyle/>
          <a:p>
            <a:endParaRPr lang="en-US" dirty="0" smtClean="0"/>
          </a:p>
          <a:p>
            <a:pPr marL="118872" indent="0">
              <a:buNone/>
            </a:pPr>
            <a:endParaRPr lang="en-US" sz="3000" dirty="0" smtClean="0"/>
          </a:p>
          <a:p>
            <a:pPr marL="118872" indent="0">
              <a:buNone/>
            </a:pPr>
            <a:endParaRPr lang="en-US" sz="3000" dirty="0" smtClean="0"/>
          </a:p>
          <a:p>
            <a:r>
              <a:rPr lang="en-US" sz="3000" dirty="0" smtClean="0"/>
              <a:t>Create interest and </a:t>
            </a:r>
            <a:r>
              <a:rPr lang="en-US" sz="3000" dirty="0"/>
              <a:t>start inquiry </a:t>
            </a:r>
            <a:endParaRPr lang="en-US" sz="3000" dirty="0" smtClean="0"/>
          </a:p>
          <a:p>
            <a:pPr marL="118872" indent="0">
              <a:buNone/>
            </a:pPr>
            <a:r>
              <a:rPr lang="en-US" sz="3000" dirty="0" smtClean="0"/>
              <a:t>     process </a:t>
            </a:r>
            <a:endParaRPr lang="en-US" sz="3000" dirty="0"/>
          </a:p>
          <a:p>
            <a:pPr marL="118872" indent="0">
              <a:buNone/>
            </a:pPr>
            <a:endParaRPr lang="en-US" dirty="0"/>
          </a:p>
        </p:txBody>
      </p:sp>
      <p:pic>
        <p:nvPicPr>
          <p:cNvPr id="2050" name="Picture 2" descr="C:\Users\pmitchell\AppData\Local\Microsoft\Windows\Temporary Internet Files\Content.IE5\W7F8B96E\MC90038384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1480703"/>
            <a:ext cx="1447800" cy="148177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Pictures\March 2012\March 2012 13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14782" y="2362200"/>
            <a:ext cx="2419350" cy="322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881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52728"/>
          </a:xfrm>
        </p:spPr>
        <p:txBody>
          <a:bodyPr>
            <a:normAutofit/>
          </a:bodyPr>
          <a:lstStyle/>
          <a:p>
            <a:pPr algn="ctr"/>
            <a:r>
              <a:rPr lang="en-US" dirty="0" smtClean="0">
                <a:latin typeface="Rockwell Condensed" pitchFamily="18" charset="0"/>
                <a:cs typeface="MV Boli" pitchFamily="2" charset="0"/>
              </a:rPr>
              <a:t>Knows/Need to Knows</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normAutofit/>
          </a:bodyPr>
          <a:lstStyle/>
          <a:p>
            <a:r>
              <a:rPr lang="en-US" sz="3000" dirty="0"/>
              <a:t>L</a:t>
            </a:r>
            <a:r>
              <a:rPr lang="en-US" sz="3000" dirty="0" smtClean="0"/>
              <a:t>earners </a:t>
            </a:r>
            <a:r>
              <a:rPr lang="en-US" sz="3000" dirty="0"/>
              <a:t>share what they know and </a:t>
            </a:r>
            <a:r>
              <a:rPr lang="en-US" sz="3000" dirty="0" smtClean="0"/>
              <a:t>need</a:t>
            </a:r>
          </a:p>
          <a:p>
            <a:pPr marL="118872" indent="0">
              <a:buNone/>
            </a:pPr>
            <a:r>
              <a:rPr lang="en-US" sz="3000" dirty="0"/>
              <a:t> </a:t>
            </a:r>
            <a:r>
              <a:rPr lang="en-US" sz="3000" dirty="0" smtClean="0"/>
              <a:t>    to </a:t>
            </a:r>
            <a:r>
              <a:rPr lang="en-US" sz="3000" dirty="0"/>
              <a:t>know at the beginning </a:t>
            </a:r>
            <a:endParaRPr lang="en-US" sz="3000" dirty="0" smtClean="0"/>
          </a:p>
          <a:p>
            <a:pPr marL="118872" indent="0">
              <a:buNone/>
            </a:pPr>
            <a:r>
              <a:rPr lang="en-US" sz="3000" dirty="0" smtClean="0"/>
              <a:t>     of </a:t>
            </a:r>
            <a:r>
              <a:rPr lang="en-US" sz="3000" dirty="0"/>
              <a:t>the project</a:t>
            </a:r>
          </a:p>
          <a:p>
            <a:pPr marL="118872" indent="0">
              <a:buNone/>
            </a:pPr>
            <a:endParaRPr lang="en-US" dirty="0"/>
          </a:p>
        </p:txBody>
      </p:sp>
      <p:pic>
        <p:nvPicPr>
          <p:cNvPr id="1026" name="Picture 2" descr="C:\Users\pmitchell\AppData\Local\Microsoft\Windows\Temporary Internet Files\Content.Outlook\E330XFT3\01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2438400"/>
            <a:ext cx="37846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371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52728"/>
          </a:xfrm>
        </p:spPr>
        <p:txBody>
          <a:bodyPr/>
          <a:lstStyle/>
          <a:p>
            <a:pPr algn="ctr"/>
            <a:r>
              <a:rPr lang="en-US" dirty="0" smtClean="0">
                <a:latin typeface="Rockwell Condensed" pitchFamily="18" charset="0"/>
                <a:cs typeface="MV Boli" pitchFamily="2" charset="0"/>
              </a:rPr>
              <a:t>Driving Question</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normAutofit/>
          </a:bodyPr>
          <a:lstStyle/>
          <a:p>
            <a:r>
              <a:rPr lang="en-US" sz="3000" dirty="0"/>
              <a:t>T</a:t>
            </a:r>
            <a:r>
              <a:rPr lang="en-US" sz="3000" dirty="0" smtClean="0"/>
              <a:t>he </a:t>
            </a:r>
            <a:r>
              <a:rPr lang="en-US" sz="3000" dirty="0"/>
              <a:t>purpose of the project is stated to guide the </a:t>
            </a:r>
            <a:r>
              <a:rPr lang="en-US" sz="3000" dirty="0" smtClean="0"/>
              <a:t>PBL planning for educators; serves as the conceptual understanding which the educator hopes the learners will be able to answer at the end of the project</a:t>
            </a:r>
            <a:endParaRPr lang="en-US" sz="3000" dirty="0"/>
          </a:p>
          <a:p>
            <a:endParaRPr lang="en-US" dirty="0"/>
          </a:p>
        </p:txBody>
      </p:sp>
      <p:pic>
        <p:nvPicPr>
          <p:cNvPr id="2052" name="Picture 4" descr="C:\Users\pmitchell\AppData\Local\Microsoft\Windows\Temporary Internet Files\Content.IE5\ESBKU1B9\MC90043485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4721" y="457200"/>
            <a:ext cx="1571065" cy="15710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pmitchell\AppData\Local\Microsoft\Windows\Temporary Internet Files\Content.Outlook\E330XFT3\01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400" y="3810000"/>
            <a:ext cx="4013200"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8523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Social Contracts and Collaboration</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r>
              <a:rPr lang="en-US" dirty="0"/>
              <a:t>S</a:t>
            </a:r>
            <a:r>
              <a:rPr lang="en-US" dirty="0" smtClean="0"/>
              <a:t>etting </a:t>
            </a:r>
            <a:r>
              <a:rPr lang="en-US" dirty="0"/>
              <a:t>the expectations for learner </a:t>
            </a:r>
            <a:r>
              <a:rPr lang="en-US" dirty="0" smtClean="0"/>
              <a:t>interactions</a:t>
            </a:r>
          </a:p>
          <a:p>
            <a:pPr marL="118872" indent="0">
              <a:buNone/>
            </a:pPr>
            <a:endParaRPr lang="en-US" dirty="0" smtClean="0"/>
          </a:p>
          <a:p>
            <a:pPr marL="118872" indent="0">
              <a:buNone/>
            </a:pPr>
            <a:r>
              <a:rPr lang="en-US" dirty="0" smtClean="0"/>
              <a:t> </a:t>
            </a:r>
            <a:endParaRPr lang="en-US" dirty="0"/>
          </a:p>
          <a:p>
            <a:endParaRPr lang="en-US" dirty="0"/>
          </a:p>
        </p:txBody>
      </p:sp>
      <p:pic>
        <p:nvPicPr>
          <p:cNvPr id="3076" name="Picture 4" descr="C:\Users\pmitchell\Desktop\PBL Cadre Pics\20130130_0956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895600"/>
            <a:ext cx="2686050" cy="35814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pmitchell\AppData\Local\Microsoft\Windows\Temporary Internet Files\Content.Outlook\E330XFT3\0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3038475"/>
            <a:ext cx="4394200" cy="3295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895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Rockwell Condensed" pitchFamily="18" charset="0"/>
                <a:cs typeface="MV Boli" pitchFamily="2" charset="0"/>
              </a:rPr>
              <a:t>Rubrics</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r>
              <a:rPr lang="en-US" dirty="0"/>
              <a:t>S</a:t>
            </a:r>
            <a:r>
              <a:rPr lang="en-US" dirty="0" smtClean="0"/>
              <a:t>coring </a:t>
            </a:r>
            <a:r>
              <a:rPr lang="en-US" dirty="0"/>
              <a:t>guide designed to provide </a:t>
            </a:r>
            <a:r>
              <a:rPr lang="en-US" dirty="0" smtClean="0"/>
              <a:t>feedback</a:t>
            </a:r>
          </a:p>
          <a:p>
            <a:pPr marL="118872" indent="0">
              <a:buNone/>
            </a:pPr>
            <a:endParaRPr lang="en-US" dirty="0"/>
          </a:p>
          <a:p>
            <a:endParaRPr lang="en-US" dirty="0"/>
          </a:p>
        </p:txBody>
      </p:sp>
      <p:pic>
        <p:nvPicPr>
          <p:cNvPr id="4098" name="Picture 2" descr="C:\Users\pmitchell\AppData\Local\Microsoft\Windows\Temporary Internet Files\Content.Outlook\E330XFT3\pho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2438400"/>
            <a:ext cx="61722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599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2728"/>
          </a:xfrm>
        </p:spPr>
        <p:txBody>
          <a:bodyPr/>
          <a:lstStyle/>
          <a:p>
            <a:r>
              <a:rPr lang="en-US" dirty="0" smtClean="0">
                <a:latin typeface="Rockwell Condensed" pitchFamily="18" charset="0"/>
                <a:cs typeface="MV Boli" pitchFamily="2" charset="0"/>
              </a:rPr>
              <a:t>- 4Cs rubric</a:t>
            </a:r>
            <a:endParaRPr lang="en-US" dirty="0">
              <a:latin typeface="Rockwell Condensed" pitchFamily="18" charset="0"/>
              <a:cs typeface="MV Boli" pitchFamily="2" charset="0"/>
            </a:endParaRPr>
          </a:p>
        </p:txBody>
      </p:sp>
      <p:sp>
        <p:nvSpPr>
          <p:cNvPr id="3" name="Content Placeholder 2"/>
          <p:cNvSpPr>
            <a:spLocks noGrp="1"/>
          </p:cNvSpPr>
          <p:nvPr>
            <p:ph idx="1"/>
          </p:nvPr>
        </p:nvSpPr>
        <p:spPr/>
        <p:txBody>
          <a:bodyPr/>
          <a:lstStyle/>
          <a:p>
            <a:endParaRPr lang="en-US" dirty="0"/>
          </a:p>
        </p:txBody>
      </p:sp>
      <p:pic>
        <p:nvPicPr>
          <p:cNvPr id="6146" name="Picture 2" descr="C:\Users\pmitchell\AppData\Local\Microsoft\Windows\Temporary Internet Files\Content.Outlook\E330XFT3\014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2122640"/>
            <a:ext cx="4775200" cy="35814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pmitchell\AppData\Local\Microsoft\Windows\Temporary Internet Files\Content.Outlook\E330XFT3\photo (4)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719367">
            <a:off x="951593" y="1961467"/>
            <a:ext cx="3187301" cy="4249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6398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695</TotalTime>
  <Words>959</Words>
  <Application>Microsoft Office PowerPoint</Application>
  <PresentationFormat>On-screen Show (4:3)</PresentationFormat>
  <Paragraphs>142</Paragraphs>
  <Slides>20</Slides>
  <Notes>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Module</vt:lpstr>
      <vt:lpstr>NORTH TEXAS AREA  ELEMENTARY PRINCIPALS  PROJECT BASED LEARNING CADRE</vt:lpstr>
      <vt:lpstr>Elementary Principals  PBL Cadre, 2013</vt:lpstr>
      <vt:lpstr>Project Based Learning</vt:lpstr>
      <vt:lpstr>Entry Event/Launch</vt:lpstr>
      <vt:lpstr>Knows/Need to Knows</vt:lpstr>
      <vt:lpstr>Driving Question</vt:lpstr>
      <vt:lpstr>Social Contracts and Collaboration</vt:lpstr>
      <vt:lpstr>Rubrics</vt:lpstr>
      <vt:lpstr>- 4Cs rubric</vt:lpstr>
      <vt:lpstr>Scaffolding Activities  and Benchmarks</vt:lpstr>
      <vt:lpstr>Critical Friends</vt:lpstr>
      <vt:lpstr>Final Product</vt:lpstr>
      <vt:lpstr>Assessment</vt:lpstr>
      <vt:lpstr>-assessment</vt:lpstr>
      <vt:lpstr>Project-Based Learning  for Educators</vt:lpstr>
      <vt:lpstr>PowerPoint Presentation</vt:lpstr>
      <vt:lpstr>Project-Based Learning for Learners</vt:lpstr>
      <vt:lpstr>Round Table Discussion</vt:lpstr>
      <vt:lpstr>Next Steps</vt:lpstr>
      <vt:lpstr>RESOURCES</vt:lpstr>
    </vt:vector>
  </TitlesOfParts>
  <Company>Coppell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Based Learning</dc:title>
  <dc:creator>Pam Mitchell</dc:creator>
  <cp:lastModifiedBy>Pam Mitchell</cp:lastModifiedBy>
  <cp:revision>87</cp:revision>
  <dcterms:created xsi:type="dcterms:W3CDTF">2012-10-14T21:42:20Z</dcterms:created>
  <dcterms:modified xsi:type="dcterms:W3CDTF">2013-02-09T04:23:41Z</dcterms:modified>
</cp:coreProperties>
</file>